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customXml/itemProps8.xml" ContentType="application/vnd.openxmlformats-officedocument.customXmlProperties+xml"/>
  <Override PartName="/customXml/itemProps9.xml" ContentType="application/vnd.openxmlformats-officedocument.customXmlProperties+xml"/>
  <Override PartName="/customXml/itemProps10.xml" ContentType="application/vnd.openxmlformats-officedocument.customXmlProperties+xml"/>
  <Override PartName="/customXml/itemProps11.xml" ContentType="application/vnd.openxmlformats-officedocument.customXmlProperties+xml"/>
  <Override PartName="/customXml/itemProps12.xml" ContentType="application/vnd.openxmlformats-officedocument.customXmlProperties+xml"/>
  <Override PartName="/customXml/itemProps13.xml" ContentType="application/vnd.openxmlformats-officedocument.customXmlProperties+xml"/>
  <Override PartName="/customXml/itemProps14.xml" ContentType="application/vnd.openxmlformats-officedocument.customXmlProperties+xml"/>
  <Override PartName="/customXml/itemProps15.xml" ContentType="application/vnd.openxmlformats-officedocument.customXmlProperties+xml"/>
  <Override PartName="/customXml/itemProps16.xml" ContentType="application/vnd.openxmlformats-officedocument.customXmlProperties+xml"/>
  <Override PartName="/customXml/itemProps17.xml" ContentType="application/vnd.openxmlformats-officedocument.customXmlProperties+xml"/>
  <Override PartName="/customXml/itemProps18.xml" ContentType="application/vnd.openxmlformats-officedocument.customXmlProperties+xml"/>
  <Override PartName="/customXml/itemProps19.xml" ContentType="application/vnd.openxmlformats-officedocument.customXmlProperties+xml"/>
  <Override PartName="/customXml/itemProps20.xml" ContentType="application/vnd.openxmlformats-officedocument.customXmlProperties+xml"/>
  <Override PartName="/customXml/itemProps21.xml" ContentType="application/vnd.openxmlformats-officedocument.customXmlProperties+xml"/>
  <Override PartName="/customXml/itemProps22.xml" ContentType="application/vnd.openxmlformats-officedocument.customXmlProperties+xml"/>
  <Override PartName="/customXml/itemProps23.xml" ContentType="application/vnd.openxmlformats-officedocument.customXmlProperties+xml"/>
  <Override PartName="/customXml/itemProps24.xml" ContentType="application/vnd.openxmlformats-officedocument.customXmlProperties+xml"/>
  <Override PartName="/customXml/itemProps25.xml" ContentType="application/vnd.openxmlformats-officedocument.customXmlProperties+xml"/>
  <Override PartName="/customXml/itemProps26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27"/>
  </p:sldMasterIdLst>
  <p:sldIdLst>
    <p:sldId id="259" r:id="rId28"/>
    <p:sldId id="261" r:id="rId29"/>
    <p:sldId id="260" r:id="rId30"/>
    <p:sldId id="256" r:id="rId31"/>
    <p:sldId id="257" r:id="rId32"/>
    <p:sldId id="258" r:id="rId3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04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84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8.xml"/><Relationship Id="rId13" Type="http://schemas.openxmlformats.org/officeDocument/2006/relationships/customXml" Target="../customXml/item13.xml"/><Relationship Id="rId18" Type="http://schemas.openxmlformats.org/officeDocument/2006/relationships/customXml" Target="../customXml/item18.xml"/><Relationship Id="rId26" Type="http://schemas.openxmlformats.org/officeDocument/2006/relationships/customXml" Target="../customXml/item26.xml"/><Relationship Id="rId3" Type="http://schemas.openxmlformats.org/officeDocument/2006/relationships/customXml" Target="../customXml/item3.xml"/><Relationship Id="rId21" Type="http://schemas.openxmlformats.org/officeDocument/2006/relationships/customXml" Target="../customXml/item21.xml"/><Relationship Id="rId34" Type="http://schemas.openxmlformats.org/officeDocument/2006/relationships/presProps" Target="presProps.xml"/><Relationship Id="rId7" Type="http://schemas.openxmlformats.org/officeDocument/2006/relationships/customXml" Target="../customXml/item7.xml"/><Relationship Id="rId12" Type="http://schemas.openxmlformats.org/officeDocument/2006/relationships/customXml" Target="../customXml/item12.xml"/><Relationship Id="rId17" Type="http://schemas.openxmlformats.org/officeDocument/2006/relationships/customXml" Target="../customXml/item17.xml"/><Relationship Id="rId25" Type="http://schemas.openxmlformats.org/officeDocument/2006/relationships/customXml" Target="../customXml/item25.xml"/><Relationship Id="rId33" Type="http://schemas.openxmlformats.org/officeDocument/2006/relationships/slide" Target="slides/slide6.xml"/><Relationship Id="rId2" Type="http://schemas.openxmlformats.org/officeDocument/2006/relationships/customXml" Target="../customXml/item2.xml"/><Relationship Id="rId16" Type="http://schemas.openxmlformats.org/officeDocument/2006/relationships/customXml" Target="../customXml/item16.xml"/><Relationship Id="rId20" Type="http://schemas.openxmlformats.org/officeDocument/2006/relationships/customXml" Target="../customXml/item20.xml"/><Relationship Id="rId29" Type="http://schemas.openxmlformats.org/officeDocument/2006/relationships/slide" Target="slides/slide2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1" Type="http://schemas.openxmlformats.org/officeDocument/2006/relationships/customXml" Target="../customXml/item11.xml"/><Relationship Id="rId24" Type="http://schemas.openxmlformats.org/officeDocument/2006/relationships/customXml" Target="../customXml/item24.xml"/><Relationship Id="rId32" Type="http://schemas.openxmlformats.org/officeDocument/2006/relationships/slide" Target="slides/slide5.xml"/><Relationship Id="rId37" Type="http://schemas.openxmlformats.org/officeDocument/2006/relationships/tableStyles" Target="tableStyles.xml"/><Relationship Id="rId5" Type="http://schemas.openxmlformats.org/officeDocument/2006/relationships/customXml" Target="../customXml/item5.xml"/><Relationship Id="rId15" Type="http://schemas.openxmlformats.org/officeDocument/2006/relationships/customXml" Target="../customXml/item15.xml"/><Relationship Id="rId23" Type="http://schemas.openxmlformats.org/officeDocument/2006/relationships/customXml" Target="../customXml/item23.xml"/><Relationship Id="rId28" Type="http://schemas.openxmlformats.org/officeDocument/2006/relationships/slide" Target="slides/slide1.xml"/><Relationship Id="rId36" Type="http://schemas.openxmlformats.org/officeDocument/2006/relationships/theme" Target="theme/theme1.xml"/><Relationship Id="rId10" Type="http://schemas.openxmlformats.org/officeDocument/2006/relationships/customXml" Target="../customXml/item10.xml"/><Relationship Id="rId19" Type="http://schemas.openxmlformats.org/officeDocument/2006/relationships/customXml" Target="../customXml/item19.xml"/><Relationship Id="rId31" Type="http://schemas.openxmlformats.org/officeDocument/2006/relationships/slide" Target="slides/slide4.xml"/><Relationship Id="rId4" Type="http://schemas.openxmlformats.org/officeDocument/2006/relationships/customXml" Target="../customXml/item4.xml"/><Relationship Id="rId9" Type="http://schemas.openxmlformats.org/officeDocument/2006/relationships/customXml" Target="../customXml/item9.xml"/><Relationship Id="rId14" Type="http://schemas.openxmlformats.org/officeDocument/2006/relationships/customXml" Target="../customXml/item14.xml"/><Relationship Id="rId22" Type="http://schemas.openxmlformats.org/officeDocument/2006/relationships/customXml" Target="../customXml/item22.xml"/><Relationship Id="rId27" Type="http://schemas.openxmlformats.org/officeDocument/2006/relationships/slideMaster" Target="slideMasters/slideMaster1.xml"/><Relationship Id="rId30" Type="http://schemas.openxmlformats.org/officeDocument/2006/relationships/slide" Target="slides/slide3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EE555-3060-4814-8C5C-6F21A632A431}" type="datetimeFigureOut">
              <a:rPr lang="en-US" smtClean="0"/>
              <a:t>9/1/2016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E10FA-BC84-4DBF-9569-98C563D8C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1649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EE555-3060-4814-8C5C-6F21A632A431}" type="datetimeFigureOut">
              <a:rPr lang="en-US" smtClean="0"/>
              <a:t>9/1/2016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E10FA-BC84-4DBF-9569-98C563D8C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1427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EE555-3060-4814-8C5C-6F21A632A431}" type="datetimeFigureOut">
              <a:rPr lang="en-US" smtClean="0"/>
              <a:t>9/1/2016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E10FA-BC84-4DBF-9569-98C563D8C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8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EE555-3060-4814-8C5C-6F21A632A431}" type="datetimeFigureOut">
              <a:rPr lang="en-US" smtClean="0"/>
              <a:t>9/1/2016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E10FA-BC84-4DBF-9569-98C563D8C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772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EE555-3060-4814-8C5C-6F21A632A431}" type="datetimeFigureOut">
              <a:rPr lang="en-US" smtClean="0"/>
              <a:t>9/1/2016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E10FA-BC84-4DBF-9569-98C563D8C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767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EE555-3060-4814-8C5C-6F21A632A431}" type="datetimeFigureOut">
              <a:rPr lang="en-US" smtClean="0"/>
              <a:t>9/1/2016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E10FA-BC84-4DBF-9569-98C563D8C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473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EE555-3060-4814-8C5C-6F21A632A431}" type="datetimeFigureOut">
              <a:rPr lang="en-US" smtClean="0"/>
              <a:t>9/1/2016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E10FA-BC84-4DBF-9569-98C563D8C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5133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EE555-3060-4814-8C5C-6F21A632A431}" type="datetimeFigureOut">
              <a:rPr lang="en-US" smtClean="0"/>
              <a:t>9/1/2016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E10FA-BC84-4DBF-9569-98C563D8C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211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EE555-3060-4814-8C5C-6F21A632A431}" type="datetimeFigureOut">
              <a:rPr lang="en-US" smtClean="0"/>
              <a:t>9/1/2016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E10FA-BC84-4DBF-9569-98C563D8C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911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EE555-3060-4814-8C5C-6F21A632A431}" type="datetimeFigureOut">
              <a:rPr lang="en-US" smtClean="0"/>
              <a:t>9/1/2016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E10FA-BC84-4DBF-9569-98C563D8C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548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EE555-3060-4814-8C5C-6F21A632A431}" type="datetimeFigureOut">
              <a:rPr lang="en-US" smtClean="0"/>
              <a:t>9/1/2016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E10FA-BC84-4DBF-9569-98C563D8C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838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5EE555-3060-4814-8C5C-6F21A632A431}" type="datetimeFigureOut">
              <a:rPr lang="en-US" smtClean="0"/>
              <a:t>9/1/2016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10FA-BC84-4DBF-9569-98C563D8C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365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595910" y="130544"/>
            <a:ext cx="7347195" cy="5177268"/>
            <a:chOff x="595910" y="130544"/>
            <a:chExt cx="7347195" cy="5177268"/>
          </a:xfrm>
        </p:grpSpPr>
        <p:sp>
          <p:nvSpPr>
            <p:cNvPr id="2" name="TextBox 1"/>
            <p:cNvSpPr txBox="1"/>
            <p:nvPr/>
          </p:nvSpPr>
          <p:spPr>
            <a:xfrm>
              <a:off x="2829743" y="130544"/>
              <a:ext cx="3327706" cy="27699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/>
                <a:t>At least 2 of RBC, HCT, HGB significantly decreased</a:t>
              </a:r>
              <a:endParaRPr lang="en-US" sz="1200" dirty="0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3606836" y="704408"/>
              <a:ext cx="1784912" cy="230832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200" u="sng" dirty="0" smtClean="0"/>
                <a:t>Increase in</a:t>
              </a:r>
              <a:r>
                <a:rPr lang="en-US" sz="1200" dirty="0" smtClean="0"/>
                <a:t>:</a:t>
              </a:r>
            </a:p>
            <a:p>
              <a:r>
                <a:rPr lang="en-US" sz="1200" dirty="0" smtClean="0"/>
                <a:t>Reticulocytes</a:t>
              </a:r>
            </a:p>
            <a:p>
              <a:r>
                <a:rPr lang="en-US" sz="1200" dirty="0" err="1" smtClean="0"/>
                <a:t>Spherocytes</a:t>
              </a:r>
              <a:endParaRPr lang="en-US" sz="1200" dirty="0" smtClean="0"/>
            </a:p>
            <a:p>
              <a:r>
                <a:rPr lang="en-US" sz="1200" dirty="0" smtClean="0"/>
                <a:t>Bilirubin</a:t>
              </a:r>
            </a:p>
            <a:p>
              <a:r>
                <a:rPr lang="en-US" sz="1200" dirty="0"/>
                <a:t>Heinz bodies</a:t>
              </a:r>
            </a:p>
            <a:p>
              <a:r>
                <a:rPr lang="en-US" sz="1200" dirty="0" smtClean="0"/>
                <a:t>Nucleated RBCs</a:t>
              </a:r>
            </a:p>
            <a:p>
              <a:r>
                <a:rPr lang="en-US" sz="1200" dirty="0" smtClean="0"/>
                <a:t>Hemosiderosis</a:t>
              </a:r>
            </a:p>
            <a:p>
              <a:r>
                <a:rPr lang="en-US" sz="1200" dirty="0" smtClean="0"/>
                <a:t>Methemoglobin</a:t>
              </a:r>
            </a:p>
            <a:p>
              <a:r>
                <a:rPr lang="en-US" sz="1200" dirty="0" err="1" smtClean="0"/>
                <a:t>Sulfhemoglobin</a:t>
              </a:r>
              <a:endParaRPr lang="en-US" sz="1200" dirty="0" smtClean="0"/>
            </a:p>
            <a:p>
              <a:r>
                <a:rPr lang="en-US" sz="1200" dirty="0" smtClean="0"/>
                <a:t>Bone marrow hyperplasia</a:t>
              </a:r>
            </a:p>
            <a:p>
              <a:r>
                <a:rPr lang="en-US" sz="1200" dirty="0" smtClean="0"/>
                <a:t>Spleen disease</a:t>
              </a:r>
            </a:p>
            <a:p>
              <a:r>
                <a:rPr lang="en-US" sz="1200" dirty="0" smtClean="0"/>
                <a:t>MCV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2268971" y="5030813"/>
              <a:ext cx="1314591" cy="27699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Anemia = BW-loss</a:t>
              </a:r>
              <a:endParaRPr lang="en-US" sz="1200" dirty="0"/>
            </a:p>
          </p:txBody>
        </p:sp>
        <p:cxnSp>
          <p:nvCxnSpPr>
            <p:cNvPr id="6" name="Elbow Connector 5"/>
            <p:cNvCxnSpPr>
              <a:stCxn id="2" idx="2"/>
              <a:endCxn id="3" idx="0"/>
            </p:cNvCxnSpPr>
            <p:nvPr/>
          </p:nvCxnSpPr>
          <p:spPr>
            <a:xfrm rot="16200000" flipH="1">
              <a:off x="4348012" y="553127"/>
              <a:ext cx="296865" cy="5696"/>
            </a:xfrm>
            <a:prstGeom prst="curvedConnector3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Elbow Connector 5"/>
            <p:cNvCxnSpPr>
              <a:stCxn id="153" idx="2"/>
              <a:endCxn id="73" idx="0"/>
            </p:cNvCxnSpPr>
            <p:nvPr/>
          </p:nvCxnSpPr>
          <p:spPr>
            <a:xfrm rot="16200000" flipH="1">
              <a:off x="3442058" y="3877265"/>
              <a:ext cx="343003" cy="2201"/>
            </a:xfrm>
            <a:prstGeom prst="curvedConnector3">
              <a:avLst>
                <a:gd name="adj1" fmla="val 50000"/>
              </a:avLst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ounded Rectangle 18"/>
            <p:cNvSpPr/>
            <p:nvPr/>
          </p:nvSpPr>
          <p:spPr>
            <a:xfrm>
              <a:off x="6191695" y="2587013"/>
              <a:ext cx="1022651" cy="315680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Regenerative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cxnSp>
          <p:nvCxnSpPr>
            <p:cNvPr id="35" name="Elbow Connector 5"/>
            <p:cNvCxnSpPr>
              <a:stCxn id="3" idx="3"/>
              <a:endCxn id="68" idx="1"/>
            </p:cNvCxnSpPr>
            <p:nvPr/>
          </p:nvCxnSpPr>
          <p:spPr>
            <a:xfrm>
              <a:off x="5391748" y="1858570"/>
              <a:ext cx="396503" cy="199"/>
            </a:xfrm>
            <a:prstGeom prst="curvedConnector3">
              <a:avLst>
                <a:gd name="adj1" fmla="val 50000"/>
              </a:avLst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Elbow Connector 5"/>
            <p:cNvCxnSpPr>
              <a:stCxn id="113" idx="2"/>
              <a:endCxn id="64" idx="0"/>
            </p:cNvCxnSpPr>
            <p:nvPr/>
          </p:nvCxnSpPr>
          <p:spPr>
            <a:xfrm rot="5400000">
              <a:off x="1212665" y="3824233"/>
              <a:ext cx="334253" cy="5115"/>
            </a:xfrm>
            <a:prstGeom prst="curvedConnector3">
              <a:avLst>
                <a:gd name="adj1" fmla="val 50000"/>
              </a:avLst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Rounded Rectangle 63"/>
            <p:cNvSpPr/>
            <p:nvPr/>
          </p:nvSpPr>
          <p:spPr>
            <a:xfrm>
              <a:off x="595910" y="3993917"/>
              <a:ext cx="1562645" cy="806166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Microcytic</a:t>
              </a:r>
            </a:p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Iron deficiency</a:t>
              </a:r>
            </a:p>
            <a:p>
              <a:pPr algn="ctr"/>
              <a:r>
                <a:rPr lang="en-US" sz="1200" dirty="0" err="1" smtClean="0">
                  <a:solidFill>
                    <a:schemeClr val="tx1"/>
                  </a:solidFill>
                </a:rPr>
                <a:t>Hypochromia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cxnSp>
          <p:nvCxnSpPr>
            <p:cNvPr id="65" name="Elbow Connector 5"/>
            <p:cNvCxnSpPr>
              <a:stCxn id="3" idx="1"/>
              <a:endCxn id="69" idx="3"/>
            </p:cNvCxnSpPr>
            <p:nvPr/>
          </p:nvCxnSpPr>
          <p:spPr>
            <a:xfrm rot="10800000" flipV="1">
              <a:off x="3177698" y="1858569"/>
              <a:ext cx="429139" cy="199"/>
            </a:xfrm>
            <a:prstGeom prst="curvedConnector3">
              <a:avLst>
                <a:gd name="adj1" fmla="val 50000"/>
              </a:avLst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TextBox 67"/>
            <p:cNvSpPr txBox="1"/>
            <p:nvPr/>
          </p:nvSpPr>
          <p:spPr>
            <a:xfrm>
              <a:off x="5788251" y="1720269"/>
              <a:ext cx="404406" cy="27699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YES</a:t>
              </a:r>
              <a:endParaRPr lang="en-US" sz="1200" dirty="0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2791053" y="1720269"/>
              <a:ext cx="386644" cy="27699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NO</a:t>
              </a:r>
              <a:endParaRPr lang="en-US" sz="1200" dirty="0"/>
            </a:p>
          </p:txBody>
        </p:sp>
        <p:cxnSp>
          <p:nvCxnSpPr>
            <p:cNvPr id="88" name="Elbow Connector 5"/>
            <p:cNvCxnSpPr>
              <a:stCxn id="68" idx="3"/>
              <a:endCxn id="19" idx="0"/>
            </p:cNvCxnSpPr>
            <p:nvPr/>
          </p:nvCxnSpPr>
          <p:spPr>
            <a:xfrm>
              <a:off x="6192657" y="1858769"/>
              <a:ext cx="510364" cy="728244"/>
            </a:xfrm>
            <a:prstGeom prst="curvedConnector2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3" name="TextBox 112"/>
            <p:cNvSpPr txBox="1"/>
            <p:nvPr/>
          </p:nvSpPr>
          <p:spPr>
            <a:xfrm>
              <a:off x="725212" y="3382665"/>
              <a:ext cx="1314271" cy="27699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MCV/MCHC down</a:t>
              </a:r>
              <a:endParaRPr lang="en-US" sz="1200" dirty="0"/>
            </a:p>
          </p:txBody>
        </p:sp>
        <p:cxnSp>
          <p:nvCxnSpPr>
            <p:cNvPr id="117" name="Elbow Connector 5"/>
            <p:cNvCxnSpPr>
              <a:stCxn id="52" idx="2"/>
              <a:endCxn id="113" idx="0"/>
            </p:cNvCxnSpPr>
            <p:nvPr/>
          </p:nvCxnSpPr>
          <p:spPr>
            <a:xfrm rot="5400000">
              <a:off x="1703683" y="2600699"/>
              <a:ext cx="460631" cy="1103300"/>
            </a:xfrm>
            <a:prstGeom prst="curvedConnector3">
              <a:avLst>
                <a:gd name="adj1" fmla="val 50000"/>
              </a:avLst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3" name="TextBox 152"/>
            <p:cNvSpPr txBox="1"/>
            <p:nvPr/>
          </p:nvSpPr>
          <p:spPr>
            <a:xfrm>
              <a:off x="2907746" y="3429866"/>
              <a:ext cx="1409425" cy="27699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MCV/MCHC normal</a:t>
              </a:r>
              <a:endParaRPr lang="en-US" sz="1200" dirty="0"/>
            </a:p>
          </p:txBody>
        </p:sp>
        <p:cxnSp>
          <p:nvCxnSpPr>
            <p:cNvPr id="161" name="Elbow Connector 5"/>
            <p:cNvCxnSpPr>
              <a:stCxn id="52" idx="2"/>
              <a:endCxn id="153" idx="0"/>
            </p:cNvCxnSpPr>
            <p:nvPr/>
          </p:nvCxnSpPr>
          <p:spPr>
            <a:xfrm rot="16200000" flipH="1">
              <a:off x="2795137" y="2612544"/>
              <a:ext cx="507832" cy="1126811"/>
            </a:xfrm>
            <a:prstGeom prst="curvedConnector3">
              <a:avLst>
                <a:gd name="adj1" fmla="val 50000"/>
              </a:avLst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2" name="TextBox 171"/>
            <p:cNvSpPr txBox="1"/>
            <p:nvPr/>
          </p:nvSpPr>
          <p:spPr>
            <a:xfrm>
              <a:off x="3660744" y="5021350"/>
              <a:ext cx="1314591" cy="27699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Anemia &lt; BW-loss</a:t>
              </a:r>
              <a:endParaRPr lang="en-US" sz="1200" dirty="0"/>
            </a:p>
          </p:txBody>
        </p:sp>
        <p:cxnSp>
          <p:nvCxnSpPr>
            <p:cNvPr id="173" name="Elbow Connector 5"/>
            <p:cNvCxnSpPr>
              <a:stCxn id="73" idx="2"/>
              <a:endCxn id="172" idx="0"/>
            </p:cNvCxnSpPr>
            <p:nvPr/>
          </p:nvCxnSpPr>
          <p:spPr>
            <a:xfrm rot="16200000" flipH="1">
              <a:off x="3792409" y="4495719"/>
              <a:ext cx="347882" cy="703380"/>
            </a:xfrm>
            <a:prstGeom prst="curvedConnector3">
              <a:avLst>
                <a:gd name="adj1" fmla="val 50000"/>
              </a:avLst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Rounded Rectangle 38"/>
            <p:cNvSpPr/>
            <p:nvPr/>
          </p:nvSpPr>
          <p:spPr>
            <a:xfrm>
              <a:off x="6072607" y="3281333"/>
              <a:ext cx="1260826" cy="528756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Hemolysis / Hemorrhage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cxnSp>
          <p:nvCxnSpPr>
            <p:cNvPr id="40" name="Elbow Connector 5"/>
            <p:cNvCxnSpPr>
              <a:stCxn id="19" idx="2"/>
              <a:endCxn id="39" idx="0"/>
            </p:cNvCxnSpPr>
            <p:nvPr/>
          </p:nvCxnSpPr>
          <p:spPr>
            <a:xfrm rot="5400000">
              <a:off x="6513701" y="3092013"/>
              <a:ext cx="378640" cy="1"/>
            </a:xfrm>
            <a:prstGeom prst="curvedConnector3">
              <a:avLst>
                <a:gd name="adj1" fmla="val 50000"/>
              </a:avLst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Rounded Rectangle 51"/>
            <p:cNvSpPr/>
            <p:nvPr/>
          </p:nvSpPr>
          <p:spPr>
            <a:xfrm>
              <a:off x="1817416" y="2567672"/>
              <a:ext cx="1336463" cy="354362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Non-Regenerative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cxnSp>
          <p:nvCxnSpPr>
            <p:cNvPr id="55" name="Elbow Connector 5"/>
            <p:cNvCxnSpPr>
              <a:stCxn id="69" idx="1"/>
              <a:endCxn id="52" idx="0"/>
            </p:cNvCxnSpPr>
            <p:nvPr/>
          </p:nvCxnSpPr>
          <p:spPr>
            <a:xfrm rot="10800000" flipV="1">
              <a:off x="2485649" y="1858768"/>
              <a:ext cx="305405" cy="708903"/>
            </a:xfrm>
            <a:prstGeom prst="curvedConnector2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Rounded Rectangle 72"/>
            <p:cNvSpPr/>
            <p:nvPr/>
          </p:nvSpPr>
          <p:spPr>
            <a:xfrm>
              <a:off x="2905229" y="4049868"/>
              <a:ext cx="1418861" cy="623600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Anemia of chronic disease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cxnSp>
          <p:nvCxnSpPr>
            <p:cNvPr id="74" name="Elbow Connector 5"/>
            <p:cNvCxnSpPr>
              <a:stCxn id="73" idx="2"/>
              <a:endCxn id="4" idx="0"/>
            </p:cNvCxnSpPr>
            <p:nvPr/>
          </p:nvCxnSpPr>
          <p:spPr>
            <a:xfrm rot="5400000">
              <a:off x="3091792" y="4507944"/>
              <a:ext cx="357345" cy="688393"/>
            </a:xfrm>
            <a:prstGeom prst="curvedConnector3">
              <a:avLst>
                <a:gd name="adj1" fmla="val 50000"/>
              </a:avLst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Rounded Rectangle 84"/>
            <p:cNvSpPr/>
            <p:nvPr/>
          </p:nvSpPr>
          <p:spPr>
            <a:xfrm>
              <a:off x="5585380" y="4397000"/>
              <a:ext cx="974454" cy="563418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Heme oxidation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cxnSp>
          <p:nvCxnSpPr>
            <p:cNvPr id="86" name="Elbow Connector 5"/>
            <p:cNvCxnSpPr>
              <a:stCxn id="39" idx="2"/>
              <a:endCxn id="85" idx="0"/>
            </p:cNvCxnSpPr>
            <p:nvPr/>
          </p:nvCxnSpPr>
          <p:spPr>
            <a:xfrm rot="5400000">
              <a:off x="6094359" y="3788338"/>
              <a:ext cx="586911" cy="630413"/>
            </a:xfrm>
            <a:prstGeom prst="curvedConnector3">
              <a:avLst>
                <a:gd name="adj1" fmla="val 50000"/>
              </a:avLst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Rounded Rectangle 89"/>
            <p:cNvSpPr/>
            <p:nvPr/>
          </p:nvSpPr>
          <p:spPr>
            <a:xfrm>
              <a:off x="7074289" y="4451078"/>
              <a:ext cx="868816" cy="396330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Other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cxnSp>
          <p:nvCxnSpPr>
            <p:cNvPr id="91" name="Elbow Connector 5"/>
            <p:cNvCxnSpPr>
              <a:stCxn id="39" idx="2"/>
              <a:endCxn id="90" idx="0"/>
            </p:cNvCxnSpPr>
            <p:nvPr/>
          </p:nvCxnSpPr>
          <p:spPr>
            <a:xfrm rot="16200000" flipH="1">
              <a:off x="6785364" y="3727744"/>
              <a:ext cx="640989" cy="805677"/>
            </a:xfrm>
            <a:prstGeom prst="curvedConnector3">
              <a:avLst>
                <a:gd name="adj1" fmla="val 50000"/>
              </a:avLst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09160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3" name="Group 192"/>
          <p:cNvGrpSpPr/>
          <p:nvPr/>
        </p:nvGrpSpPr>
        <p:grpSpPr>
          <a:xfrm>
            <a:off x="134826" y="130544"/>
            <a:ext cx="8187665" cy="6508272"/>
            <a:chOff x="134826" y="130544"/>
            <a:chExt cx="8187665" cy="6508272"/>
          </a:xfrm>
        </p:grpSpPr>
        <p:sp>
          <p:nvSpPr>
            <p:cNvPr id="2" name="TextBox 1"/>
            <p:cNvSpPr txBox="1"/>
            <p:nvPr/>
          </p:nvSpPr>
          <p:spPr>
            <a:xfrm>
              <a:off x="2888111" y="130544"/>
              <a:ext cx="3327706" cy="27699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/>
                <a:t>At least 2 of RBC, HCT, HGB significantly decreased</a:t>
              </a:r>
              <a:endParaRPr lang="en-US" sz="1200" dirty="0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3665204" y="704408"/>
              <a:ext cx="1784912" cy="230832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200" u="sng" dirty="0" smtClean="0"/>
                <a:t>Increase in</a:t>
              </a:r>
              <a:r>
                <a:rPr lang="en-US" sz="1200" dirty="0" smtClean="0"/>
                <a:t>:</a:t>
              </a:r>
            </a:p>
            <a:p>
              <a:r>
                <a:rPr lang="en-US" sz="1200" dirty="0" smtClean="0"/>
                <a:t>Reticulocytes</a:t>
              </a:r>
            </a:p>
            <a:p>
              <a:r>
                <a:rPr lang="en-US" sz="1200" dirty="0" err="1" smtClean="0"/>
                <a:t>Spherocytes</a:t>
              </a:r>
              <a:endParaRPr lang="en-US" sz="1200" dirty="0" smtClean="0"/>
            </a:p>
            <a:p>
              <a:r>
                <a:rPr lang="en-US" sz="1200" dirty="0" smtClean="0"/>
                <a:t>Bilirubin</a:t>
              </a:r>
            </a:p>
            <a:p>
              <a:r>
                <a:rPr lang="en-US" sz="1200" dirty="0"/>
                <a:t>Heinz bodies</a:t>
              </a:r>
            </a:p>
            <a:p>
              <a:r>
                <a:rPr lang="en-US" sz="1200" dirty="0" smtClean="0"/>
                <a:t>Nucleated RBCs</a:t>
              </a:r>
            </a:p>
            <a:p>
              <a:r>
                <a:rPr lang="en-US" sz="1200" dirty="0" smtClean="0"/>
                <a:t>Hemosiderosis</a:t>
              </a:r>
            </a:p>
            <a:p>
              <a:r>
                <a:rPr lang="en-US" sz="1200" dirty="0" smtClean="0"/>
                <a:t>Methemoglobin</a:t>
              </a:r>
            </a:p>
            <a:p>
              <a:r>
                <a:rPr lang="en-US" sz="1200" dirty="0" err="1" smtClean="0"/>
                <a:t>Sulphhemoglobin</a:t>
              </a:r>
              <a:endParaRPr lang="en-US" sz="1200" dirty="0" smtClean="0"/>
            </a:p>
            <a:p>
              <a:r>
                <a:rPr lang="en-US" sz="1200" dirty="0" smtClean="0"/>
                <a:t>Bone marrow hyperplasia</a:t>
              </a:r>
            </a:p>
            <a:p>
              <a:r>
                <a:rPr lang="en-US" sz="1200" dirty="0" smtClean="0"/>
                <a:t>Spleen disease</a:t>
              </a:r>
            </a:p>
            <a:p>
              <a:r>
                <a:rPr lang="en-US" sz="1200" dirty="0" smtClean="0"/>
                <a:t>MCV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821498" y="5069725"/>
              <a:ext cx="1314591" cy="27699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Anemia = BW-loss</a:t>
              </a:r>
              <a:endParaRPr lang="en-US" sz="1200" dirty="0"/>
            </a:p>
          </p:txBody>
        </p:sp>
        <p:cxnSp>
          <p:nvCxnSpPr>
            <p:cNvPr id="6" name="Elbow Connector 5"/>
            <p:cNvCxnSpPr>
              <a:stCxn id="2" idx="2"/>
              <a:endCxn id="3" idx="0"/>
            </p:cNvCxnSpPr>
            <p:nvPr/>
          </p:nvCxnSpPr>
          <p:spPr>
            <a:xfrm rot="16200000" flipH="1">
              <a:off x="4406380" y="553127"/>
              <a:ext cx="296865" cy="5696"/>
            </a:xfrm>
            <a:prstGeom prst="curvedConnector3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Elbow Connector 5"/>
            <p:cNvCxnSpPr>
              <a:stCxn id="153" idx="2"/>
              <a:endCxn id="73" idx="0"/>
            </p:cNvCxnSpPr>
            <p:nvPr/>
          </p:nvCxnSpPr>
          <p:spPr>
            <a:xfrm rot="16200000" flipH="1">
              <a:off x="3442058" y="3877265"/>
              <a:ext cx="343003" cy="2201"/>
            </a:xfrm>
            <a:prstGeom prst="curvedConnector3">
              <a:avLst>
                <a:gd name="adj1" fmla="val 50000"/>
              </a:avLst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ounded Rectangle 18"/>
            <p:cNvSpPr/>
            <p:nvPr/>
          </p:nvSpPr>
          <p:spPr>
            <a:xfrm>
              <a:off x="6571081" y="2587013"/>
              <a:ext cx="1022651" cy="315680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Regenerative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cxnSp>
          <p:nvCxnSpPr>
            <p:cNvPr id="23" name="Elbow Connector 5"/>
            <p:cNvCxnSpPr>
              <a:stCxn id="4" idx="2"/>
              <a:endCxn id="165" idx="0"/>
            </p:cNvCxnSpPr>
            <p:nvPr/>
          </p:nvCxnSpPr>
          <p:spPr>
            <a:xfrm rot="16200000" flipH="1">
              <a:off x="2308379" y="5517138"/>
              <a:ext cx="342987" cy="2157"/>
            </a:xfrm>
            <a:prstGeom prst="curvedConnector3">
              <a:avLst>
                <a:gd name="adj1" fmla="val 50000"/>
              </a:avLst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Elbow Connector 5"/>
            <p:cNvCxnSpPr>
              <a:stCxn id="3" idx="3"/>
              <a:endCxn id="68" idx="1"/>
            </p:cNvCxnSpPr>
            <p:nvPr/>
          </p:nvCxnSpPr>
          <p:spPr>
            <a:xfrm>
              <a:off x="5450116" y="1858570"/>
              <a:ext cx="717521" cy="199"/>
            </a:xfrm>
            <a:prstGeom prst="curvedConnector3">
              <a:avLst>
                <a:gd name="adj1" fmla="val 50000"/>
              </a:avLst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Elbow Connector 5"/>
            <p:cNvCxnSpPr>
              <a:stCxn id="113" idx="2"/>
              <a:endCxn id="64" idx="0"/>
            </p:cNvCxnSpPr>
            <p:nvPr/>
          </p:nvCxnSpPr>
          <p:spPr>
            <a:xfrm rot="5400000">
              <a:off x="751581" y="3871558"/>
              <a:ext cx="334253" cy="5115"/>
            </a:xfrm>
            <a:prstGeom prst="curvedConnector3">
              <a:avLst>
                <a:gd name="adj1" fmla="val 50000"/>
              </a:avLst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Rounded Rectangle 63"/>
            <p:cNvSpPr/>
            <p:nvPr/>
          </p:nvSpPr>
          <p:spPr>
            <a:xfrm>
              <a:off x="134826" y="4041242"/>
              <a:ext cx="1562645" cy="806166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Microcytic</a:t>
              </a:r>
            </a:p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Iron deficiency</a:t>
              </a:r>
            </a:p>
            <a:p>
              <a:pPr algn="ctr"/>
              <a:r>
                <a:rPr lang="en-US" sz="1200" dirty="0" err="1" smtClean="0">
                  <a:solidFill>
                    <a:schemeClr val="tx1"/>
                  </a:solidFill>
                </a:rPr>
                <a:t>Hypochromia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cxnSp>
          <p:nvCxnSpPr>
            <p:cNvPr id="65" name="Elbow Connector 5"/>
            <p:cNvCxnSpPr>
              <a:stCxn id="3" idx="1"/>
              <a:endCxn id="69" idx="3"/>
            </p:cNvCxnSpPr>
            <p:nvPr/>
          </p:nvCxnSpPr>
          <p:spPr>
            <a:xfrm rot="10800000" flipV="1">
              <a:off x="2966070" y="1858569"/>
              <a:ext cx="699134" cy="199"/>
            </a:xfrm>
            <a:prstGeom prst="curvedConnector3">
              <a:avLst>
                <a:gd name="adj1" fmla="val 50000"/>
              </a:avLst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TextBox 67"/>
            <p:cNvSpPr txBox="1"/>
            <p:nvPr/>
          </p:nvSpPr>
          <p:spPr>
            <a:xfrm>
              <a:off x="6167637" y="1720269"/>
              <a:ext cx="404406" cy="27699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YES</a:t>
              </a:r>
              <a:endParaRPr lang="en-US" sz="1200" dirty="0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2579426" y="1720269"/>
              <a:ext cx="386644" cy="27699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NO</a:t>
              </a:r>
              <a:endParaRPr lang="en-US" sz="1200" dirty="0"/>
            </a:p>
          </p:txBody>
        </p:sp>
        <p:cxnSp>
          <p:nvCxnSpPr>
            <p:cNvPr id="88" name="Elbow Connector 5"/>
            <p:cNvCxnSpPr>
              <a:stCxn id="68" idx="3"/>
              <a:endCxn id="19" idx="0"/>
            </p:cNvCxnSpPr>
            <p:nvPr/>
          </p:nvCxnSpPr>
          <p:spPr>
            <a:xfrm>
              <a:off x="6572043" y="1858769"/>
              <a:ext cx="510364" cy="728244"/>
            </a:xfrm>
            <a:prstGeom prst="curvedConnector2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3" name="TextBox 112"/>
            <p:cNvSpPr txBox="1"/>
            <p:nvPr/>
          </p:nvSpPr>
          <p:spPr>
            <a:xfrm>
              <a:off x="264128" y="3429990"/>
              <a:ext cx="1314271" cy="27699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MCV/MCHC down</a:t>
              </a:r>
              <a:endParaRPr lang="en-US" sz="1200" dirty="0"/>
            </a:p>
          </p:txBody>
        </p:sp>
        <p:cxnSp>
          <p:nvCxnSpPr>
            <p:cNvPr id="117" name="Elbow Connector 5"/>
            <p:cNvCxnSpPr>
              <a:stCxn id="52" idx="2"/>
              <a:endCxn id="113" idx="0"/>
            </p:cNvCxnSpPr>
            <p:nvPr/>
          </p:nvCxnSpPr>
          <p:spPr>
            <a:xfrm rot="5400000">
              <a:off x="1269924" y="2573375"/>
              <a:ext cx="507956" cy="1205275"/>
            </a:xfrm>
            <a:prstGeom prst="curvedConnector3">
              <a:avLst>
                <a:gd name="adj1" fmla="val 50000"/>
              </a:avLst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3" name="TextBox 152"/>
            <p:cNvSpPr txBox="1"/>
            <p:nvPr/>
          </p:nvSpPr>
          <p:spPr>
            <a:xfrm>
              <a:off x="2907746" y="3429866"/>
              <a:ext cx="1409425" cy="27699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MCV/MCHC normal</a:t>
              </a:r>
              <a:endParaRPr lang="en-US" sz="1200" dirty="0"/>
            </a:p>
          </p:txBody>
        </p:sp>
        <p:cxnSp>
          <p:nvCxnSpPr>
            <p:cNvPr id="161" name="Elbow Connector 5"/>
            <p:cNvCxnSpPr>
              <a:stCxn id="52" idx="2"/>
              <a:endCxn id="153" idx="0"/>
            </p:cNvCxnSpPr>
            <p:nvPr/>
          </p:nvCxnSpPr>
          <p:spPr>
            <a:xfrm rot="16200000" flipH="1">
              <a:off x="2615583" y="2432990"/>
              <a:ext cx="507832" cy="1485920"/>
            </a:xfrm>
            <a:prstGeom prst="curvedConnector3">
              <a:avLst>
                <a:gd name="adj1" fmla="val 50000"/>
              </a:avLst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5" name="Rounded Rectangle 164"/>
            <p:cNvSpPr/>
            <p:nvPr/>
          </p:nvSpPr>
          <p:spPr>
            <a:xfrm>
              <a:off x="2020108" y="5689711"/>
              <a:ext cx="921685" cy="346616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Nutritional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72" name="TextBox 171"/>
            <p:cNvSpPr txBox="1"/>
            <p:nvPr/>
          </p:nvSpPr>
          <p:spPr>
            <a:xfrm>
              <a:off x="4137397" y="5021350"/>
              <a:ext cx="1314591" cy="27699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Anemia &lt; BW-loss</a:t>
              </a:r>
              <a:endParaRPr lang="en-US" sz="1200" dirty="0"/>
            </a:p>
          </p:txBody>
        </p:sp>
        <p:cxnSp>
          <p:nvCxnSpPr>
            <p:cNvPr id="173" name="Elbow Connector 5"/>
            <p:cNvCxnSpPr>
              <a:stCxn id="73" idx="2"/>
              <a:endCxn id="172" idx="0"/>
            </p:cNvCxnSpPr>
            <p:nvPr/>
          </p:nvCxnSpPr>
          <p:spPr>
            <a:xfrm rot="16200000" flipH="1">
              <a:off x="4030735" y="4257392"/>
              <a:ext cx="347882" cy="1180033"/>
            </a:xfrm>
            <a:prstGeom prst="curvedConnector3">
              <a:avLst>
                <a:gd name="adj1" fmla="val 50000"/>
              </a:avLst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7" name="TextBox 176"/>
            <p:cNvSpPr txBox="1"/>
            <p:nvPr/>
          </p:nvSpPr>
          <p:spPr>
            <a:xfrm>
              <a:off x="3465650" y="5643164"/>
              <a:ext cx="1230209" cy="27699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liver enzymes up</a:t>
              </a:r>
              <a:endParaRPr lang="en-US" sz="1200" dirty="0"/>
            </a:p>
          </p:txBody>
        </p:sp>
        <p:cxnSp>
          <p:nvCxnSpPr>
            <p:cNvPr id="179" name="Elbow Connector 5"/>
            <p:cNvCxnSpPr>
              <a:stCxn id="172" idx="2"/>
              <a:endCxn id="177" idx="0"/>
            </p:cNvCxnSpPr>
            <p:nvPr/>
          </p:nvCxnSpPr>
          <p:spPr>
            <a:xfrm rot="5400000">
              <a:off x="4265317" y="5113787"/>
              <a:ext cx="344815" cy="713938"/>
            </a:xfrm>
            <a:prstGeom prst="curvedConnector3">
              <a:avLst>
                <a:gd name="adj1" fmla="val 50000"/>
              </a:avLst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2" name="TextBox 181"/>
            <p:cNvSpPr txBox="1"/>
            <p:nvPr/>
          </p:nvSpPr>
          <p:spPr>
            <a:xfrm>
              <a:off x="4880071" y="5640374"/>
              <a:ext cx="1517147" cy="27699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liver enzymes normal</a:t>
              </a:r>
              <a:endParaRPr lang="en-US" sz="1200" dirty="0"/>
            </a:p>
          </p:txBody>
        </p:sp>
        <p:cxnSp>
          <p:nvCxnSpPr>
            <p:cNvPr id="183" name="Elbow Connector 5"/>
            <p:cNvCxnSpPr>
              <a:stCxn id="172" idx="2"/>
              <a:endCxn id="182" idx="0"/>
            </p:cNvCxnSpPr>
            <p:nvPr/>
          </p:nvCxnSpPr>
          <p:spPr>
            <a:xfrm rot="16200000" flipH="1">
              <a:off x="5045657" y="5047385"/>
              <a:ext cx="342025" cy="843952"/>
            </a:xfrm>
            <a:prstGeom prst="curvedConnector3">
              <a:avLst>
                <a:gd name="adj1" fmla="val 50000"/>
              </a:avLst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8" name="Rounded Rectangle 187"/>
            <p:cNvSpPr/>
            <p:nvPr/>
          </p:nvSpPr>
          <p:spPr>
            <a:xfrm>
              <a:off x="3548309" y="6268045"/>
              <a:ext cx="1065908" cy="354362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Liver disease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cxnSp>
          <p:nvCxnSpPr>
            <p:cNvPr id="189" name="Elbow Connector 5"/>
            <p:cNvCxnSpPr>
              <a:stCxn id="177" idx="2"/>
              <a:endCxn id="188" idx="0"/>
            </p:cNvCxnSpPr>
            <p:nvPr/>
          </p:nvCxnSpPr>
          <p:spPr>
            <a:xfrm rot="16200000" flipH="1">
              <a:off x="3907068" y="6093850"/>
              <a:ext cx="347882" cy="508"/>
            </a:xfrm>
            <a:prstGeom prst="curvedConnector3">
              <a:avLst>
                <a:gd name="adj1" fmla="val 50000"/>
              </a:avLst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0" name="Rounded Rectangle 209"/>
            <p:cNvSpPr/>
            <p:nvPr/>
          </p:nvSpPr>
          <p:spPr>
            <a:xfrm>
              <a:off x="5146659" y="6284454"/>
              <a:ext cx="983969" cy="354362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Other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cxnSp>
          <p:nvCxnSpPr>
            <p:cNvPr id="211" name="Elbow Connector 5"/>
            <p:cNvCxnSpPr>
              <a:stCxn id="182" idx="2"/>
              <a:endCxn id="210" idx="0"/>
            </p:cNvCxnSpPr>
            <p:nvPr/>
          </p:nvCxnSpPr>
          <p:spPr>
            <a:xfrm rot="5400000">
              <a:off x="5455105" y="6100913"/>
              <a:ext cx="367081" cy="1"/>
            </a:xfrm>
            <a:prstGeom prst="curvedConnector3">
              <a:avLst>
                <a:gd name="adj1" fmla="val 50000"/>
              </a:avLst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Rounded Rectangle 38"/>
            <p:cNvSpPr/>
            <p:nvPr/>
          </p:nvSpPr>
          <p:spPr>
            <a:xfrm>
              <a:off x="6451993" y="3281333"/>
              <a:ext cx="1260826" cy="528756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Hemolysis / Hemorrhage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cxnSp>
          <p:nvCxnSpPr>
            <p:cNvPr id="40" name="Elbow Connector 5"/>
            <p:cNvCxnSpPr>
              <a:stCxn id="19" idx="2"/>
              <a:endCxn id="39" idx="0"/>
            </p:cNvCxnSpPr>
            <p:nvPr/>
          </p:nvCxnSpPr>
          <p:spPr>
            <a:xfrm rot="5400000">
              <a:off x="6893087" y="3092013"/>
              <a:ext cx="378640" cy="1"/>
            </a:xfrm>
            <a:prstGeom prst="curvedConnector3">
              <a:avLst>
                <a:gd name="adj1" fmla="val 50000"/>
              </a:avLst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Rounded Rectangle 51"/>
            <p:cNvSpPr/>
            <p:nvPr/>
          </p:nvSpPr>
          <p:spPr>
            <a:xfrm>
              <a:off x="1458307" y="2567672"/>
              <a:ext cx="1336463" cy="354362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Non-Regenerative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cxnSp>
          <p:nvCxnSpPr>
            <p:cNvPr id="55" name="Elbow Connector 5"/>
            <p:cNvCxnSpPr>
              <a:stCxn id="69" idx="1"/>
              <a:endCxn id="52" idx="0"/>
            </p:cNvCxnSpPr>
            <p:nvPr/>
          </p:nvCxnSpPr>
          <p:spPr>
            <a:xfrm rot="10800000" flipV="1">
              <a:off x="2126540" y="1858768"/>
              <a:ext cx="452887" cy="708903"/>
            </a:xfrm>
            <a:prstGeom prst="curvedConnector2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Rounded Rectangle 72"/>
            <p:cNvSpPr/>
            <p:nvPr/>
          </p:nvSpPr>
          <p:spPr>
            <a:xfrm>
              <a:off x="2905229" y="4049868"/>
              <a:ext cx="1418861" cy="623600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Anemia of chronic disease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cxnSp>
          <p:nvCxnSpPr>
            <p:cNvPr id="74" name="Elbow Connector 5"/>
            <p:cNvCxnSpPr>
              <a:stCxn id="73" idx="2"/>
              <a:endCxn id="4" idx="0"/>
            </p:cNvCxnSpPr>
            <p:nvPr/>
          </p:nvCxnSpPr>
          <p:spPr>
            <a:xfrm rot="5400000">
              <a:off x="2848599" y="4303663"/>
              <a:ext cx="396257" cy="1135866"/>
            </a:xfrm>
            <a:prstGeom prst="curvedConnector3">
              <a:avLst>
                <a:gd name="adj1" fmla="val 50000"/>
              </a:avLst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Rounded Rectangle 84"/>
            <p:cNvSpPr/>
            <p:nvPr/>
          </p:nvSpPr>
          <p:spPr>
            <a:xfrm>
              <a:off x="5964766" y="4397000"/>
              <a:ext cx="974454" cy="563418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Heme oxidation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cxnSp>
          <p:nvCxnSpPr>
            <p:cNvPr id="86" name="Elbow Connector 5"/>
            <p:cNvCxnSpPr>
              <a:stCxn id="39" idx="2"/>
              <a:endCxn id="85" idx="0"/>
            </p:cNvCxnSpPr>
            <p:nvPr/>
          </p:nvCxnSpPr>
          <p:spPr>
            <a:xfrm rot="5400000">
              <a:off x="6473745" y="3788338"/>
              <a:ext cx="586911" cy="630413"/>
            </a:xfrm>
            <a:prstGeom prst="curvedConnector3">
              <a:avLst>
                <a:gd name="adj1" fmla="val 50000"/>
              </a:avLst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Rounded Rectangle 89"/>
            <p:cNvSpPr/>
            <p:nvPr/>
          </p:nvSpPr>
          <p:spPr>
            <a:xfrm>
              <a:off x="7453675" y="4451078"/>
              <a:ext cx="868816" cy="396330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Other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cxnSp>
          <p:nvCxnSpPr>
            <p:cNvPr id="91" name="Elbow Connector 5"/>
            <p:cNvCxnSpPr>
              <a:stCxn id="39" idx="2"/>
              <a:endCxn id="90" idx="0"/>
            </p:cNvCxnSpPr>
            <p:nvPr/>
          </p:nvCxnSpPr>
          <p:spPr>
            <a:xfrm rot="16200000" flipH="1">
              <a:off x="7164750" y="3727744"/>
              <a:ext cx="640989" cy="805677"/>
            </a:xfrm>
            <a:prstGeom prst="curvedConnector3">
              <a:avLst>
                <a:gd name="adj1" fmla="val 50000"/>
              </a:avLst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523025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782104" y="147161"/>
            <a:ext cx="1365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JPEG version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452" y="614972"/>
            <a:ext cx="7773344" cy="6176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079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07617" y="124282"/>
            <a:ext cx="872588" cy="64633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200" dirty="0" smtClean="0"/>
              <a:t>Body Weight Decrease</a:t>
            </a:r>
            <a:endParaRPr lang="en-US" sz="1200" dirty="0"/>
          </a:p>
        </p:txBody>
      </p:sp>
      <p:sp>
        <p:nvSpPr>
          <p:cNvPr id="8" name="Rectangle 7"/>
          <p:cNvSpPr/>
          <p:nvPr/>
        </p:nvSpPr>
        <p:spPr>
          <a:xfrm>
            <a:off x="3680019" y="218510"/>
            <a:ext cx="658270" cy="46166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200" dirty="0" smtClean="0"/>
              <a:t>Anemia Basic</a:t>
            </a:r>
            <a:endParaRPr lang="en-US" sz="1200" dirty="0"/>
          </a:p>
        </p:txBody>
      </p:sp>
      <p:sp>
        <p:nvSpPr>
          <p:cNvPr id="9" name="Rectangle 8"/>
          <p:cNvSpPr/>
          <p:nvPr/>
        </p:nvSpPr>
        <p:spPr>
          <a:xfrm>
            <a:off x="867448" y="2220736"/>
            <a:ext cx="891268" cy="46166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200" dirty="0" smtClean="0"/>
              <a:t>Bilirubin Increase</a:t>
            </a:r>
            <a:endParaRPr lang="en-US" sz="1200" dirty="0"/>
          </a:p>
        </p:txBody>
      </p:sp>
      <p:sp>
        <p:nvSpPr>
          <p:cNvPr id="10" name="Rectangle 9"/>
          <p:cNvSpPr/>
          <p:nvPr/>
        </p:nvSpPr>
        <p:spPr>
          <a:xfrm>
            <a:off x="797779" y="2753290"/>
            <a:ext cx="922691" cy="46166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200" dirty="0" smtClean="0"/>
              <a:t>Bilirubin Decrease</a:t>
            </a:r>
            <a:endParaRPr lang="en-US" sz="1200" dirty="0"/>
          </a:p>
        </p:txBody>
      </p:sp>
      <p:sp>
        <p:nvSpPr>
          <p:cNvPr id="11" name="Rectangle 10"/>
          <p:cNvSpPr/>
          <p:nvPr/>
        </p:nvSpPr>
        <p:spPr>
          <a:xfrm>
            <a:off x="4581369" y="2702013"/>
            <a:ext cx="1811843" cy="27699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sz="1200" dirty="0" smtClean="0"/>
              <a:t>Bone Marrow Hyperplasia</a:t>
            </a:r>
            <a:endParaRPr lang="en-US" sz="1200" dirty="0"/>
          </a:p>
        </p:txBody>
      </p:sp>
      <p:sp>
        <p:nvSpPr>
          <p:cNvPr id="12" name="Rectangle 11"/>
          <p:cNvSpPr/>
          <p:nvPr/>
        </p:nvSpPr>
        <p:spPr>
          <a:xfrm>
            <a:off x="4609525" y="2967335"/>
            <a:ext cx="1763753" cy="27699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sz="1200" dirty="0" smtClean="0"/>
              <a:t>Bone Marrow Hypoplasia</a:t>
            </a:r>
            <a:endParaRPr lang="en-US" sz="1200" dirty="0"/>
          </a:p>
        </p:txBody>
      </p:sp>
      <p:sp>
        <p:nvSpPr>
          <p:cNvPr id="13" name="Rectangle 12"/>
          <p:cNvSpPr/>
          <p:nvPr/>
        </p:nvSpPr>
        <p:spPr>
          <a:xfrm>
            <a:off x="4609525" y="2419982"/>
            <a:ext cx="1776768" cy="27699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sz="1200" dirty="0" smtClean="0"/>
              <a:t>Bone Marrow Congestion</a:t>
            </a:r>
            <a:endParaRPr lang="en-US" sz="1200" dirty="0"/>
          </a:p>
        </p:txBody>
      </p:sp>
      <p:sp>
        <p:nvSpPr>
          <p:cNvPr id="14" name="Rectangle 13"/>
          <p:cNvSpPr/>
          <p:nvPr/>
        </p:nvSpPr>
        <p:spPr>
          <a:xfrm>
            <a:off x="2428648" y="2875405"/>
            <a:ext cx="1374094" cy="27699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sz="1200" dirty="0" smtClean="0"/>
              <a:t>Spleen Hyperplasia</a:t>
            </a:r>
            <a:endParaRPr lang="en-US" sz="1200" dirty="0"/>
          </a:p>
        </p:txBody>
      </p:sp>
      <p:sp>
        <p:nvSpPr>
          <p:cNvPr id="15" name="Rectangle 14"/>
          <p:cNvSpPr/>
          <p:nvPr/>
        </p:nvSpPr>
        <p:spPr>
          <a:xfrm>
            <a:off x="2446185" y="2617196"/>
            <a:ext cx="1339021" cy="27699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sz="1200" dirty="0" smtClean="0"/>
              <a:t>Spleen Congestion</a:t>
            </a:r>
            <a:endParaRPr lang="en-US" sz="1200" dirty="0"/>
          </a:p>
        </p:txBody>
      </p:sp>
      <p:sp>
        <p:nvSpPr>
          <p:cNvPr id="16" name="Rectangle 15"/>
          <p:cNvSpPr/>
          <p:nvPr/>
        </p:nvSpPr>
        <p:spPr>
          <a:xfrm>
            <a:off x="2175762" y="925214"/>
            <a:ext cx="839814" cy="64633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200" dirty="0" smtClean="0"/>
              <a:t>Iron Deficiency Anemia</a:t>
            </a:r>
            <a:endParaRPr lang="en-US" sz="1200" dirty="0"/>
          </a:p>
        </p:txBody>
      </p:sp>
      <p:sp>
        <p:nvSpPr>
          <p:cNvPr id="17" name="Rectangle 16"/>
          <p:cNvSpPr/>
          <p:nvPr/>
        </p:nvSpPr>
        <p:spPr>
          <a:xfrm>
            <a:off x="5659256" y="992617"/>
            <a:ext cx="1060694" cy="46166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200" dirty="0" smtClean="0"/>
              <a:t>Megaloblastic Anemia</a:t>
            </a:r>
            <a:endParaRPr lang="en-US" sz="1200" dirty="0"/>
          </a:p>
        </p:txBody>
      </p:sp>
      <p:sp>
        <p:nvSpPr>
          <p:cNvPr id="18" name="Rectangle 17"/>
          <p:cNvSpPr/>
          <p:nvPr/>
        </p:nvSpPr>
        <p:spPr>
          <a:xfrm>
            <a:off x="952570" y="1025274"/>
            <a:ext cx="1223192" cy="47828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200" dirty="0" smtClean="0"/>
              <a:t>Spherocytosis Anemia</a:t>
            </a:r>
            <a:endParaRPr lang="en-US" sz="1200" dirty="0"/>
          </a:p>
        </p:txBody>
      </p:sp>
      <p:sp>
        <p:nvSpPr>
          <p:cNvPr id="19" name="Rectangle 18"/>
          <p:cNvSpPr/>
          <p:nvPr/>
        </p:nvSpPr>
        <p:spPr>
          <a:xfrm>
            <a:off x="4609525" y="998544"/>
            <a:ext cx="820225" cy="46166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US" sz="1200" dirty="0" smtClean="0"/>
              <a:t>Hemolytic</a:t>
            </a:r>
          </a:p>
          <a:p>
            <a:pPr algn="ctr"/>
            <a:r>
              <a:rPr lang="en-US" sz="1200" dirty="0" smtClean="0"/>
              <a:t>Anemia</a:t>
            </a:r>
            <a:endParaRPr lang="en-US" sz="1200" dirty="0"/>
          </a:p>
        </p:txBody>
      </p:sp>
      <p:sp>
        <p:nvSpPr>
          <p:cNvPr id="20" name="Rectangle 19"/>
          <p:cNvSpPr/>
          <p:nvPr/>
        </p:nvSpPr>
        <p:spPr>
          <a:xfrm>
            <a:off x="6949456" y="854432"/>
            <a:ext cx="1463862" cy="27699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sz="1200" dirty="0" err="1" smtClean="0"/>
              <a:t>Sulfhemoglobinemia</a:t>
            </a:r>
            <a:endParaRPr lang="en-US" sz="1200" dirty="0"/>
          </a:p>
        </p:txBody>
      </p:sp>
      <p:sp>
        <p:nvSpPr>
          <p:cNvPr id="21" name="Rectangle 20"/>
          <p:cNvSpPr/>
          <p:nvPr/>
        </p:nvSpPr>
        <p:spPr>
          <a:xfrm>
            <a:off x="6990850" y="1386245"/>
            <a:ext cx="1491883" cy="27699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sz="1200" dirty="0" err="1" smtClean="0"/>
              <a:t>Methemoglobinemia</a:t>
            </a:r>
            <a:endParaRPr lang="en-US" sz="1200" dirty="0"/>
          </a:p>
        </p:txBody>
      </p:sp>
      <p:sp>
        <p:nvSpPr>
          <p:cNvPr id="22" name="Rectangle 21"/>
          <p:cNvSpPr/>
          <p:nvPr/>
        </p:nvSpPr>
        <p:spPr>
          <a:xfrm>
            <a:off x="3435299" y="998544"/>
            <a:ext cx="1072318" cy="46166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200" dirty="0" err="1" smtClean="0"/>
              <a:t>Sideroblastic</a:t>
            </a:r>
            <a:r>
              <a:rPr lang="en-US" sz="1200" dirty="0" smtClean="0"/>
              <a:t> Anemia</a:t>
            </a:r>
            <a:endParaRPr lang="en-US" sz="1200" dirty="0"/>
          </a:p>
        </p:txBody>
      </p:sp>
      <p:sp>
        <p:nvSpPr>
          <p:cNvPr id="23" name="Rectangle 22"/>
          <p:cNvSpPr/>
          <p:nvPr/>
        </p:nvSpPr>
        <p:spPr>
          <a:xfrm>
            <a:off x="7395796" y="2476205"/>
            <a:ext cx="1045030" cy="27699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sz="1200" dirty="0" smtClean="0"/>
              <a:t>WBC Increase</a:t>
            </a:r>
            <a:endParaRPr lang="en-US" sz="1200" dirty="0"/>
          </a:p>
        </p:txBody>
      </p:sp>
      <p:sp>
        <p:nvSpPr>
          <p:cNvPr id="24" name="Rectangle 23"/>
          <p:cNvSpPr/>
          <p:nvPr/>
        </p:nvSpPr>
        <p:spPr>
          <a:xfrm>
            <a:off x="7374956" y="2771854"/>
            <a:ext cx="1097929" cy="27699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sz="1200" dirty="0" smtClean="0"/>
              <a:t>WBC Decrease</a:t>
            </a:r>
            <a:endParaRPr lang="en-US" sz="1200" dirty="0"/>
          </a:p>
        </p:txBody>
      </p:sp>
      <p:sp>
        <p:nvSpPr>
          <p:cNvPr id="25" name="Rectangle 24"/>
          <p:cNvSpPr/>
          <p:nvPr/>
        </p:nvSpPr>
        <p:spPr>
          <a:xfrm>
            <a:off x="-50570" y="1032499"/>
            <a:ext cx="1105495" cy="27699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sz="1200" dirty="0" smtClean="0"/>
              <a:t>Hemosiderosis</a:t>
            </a:r>
            <a:endParaRPr lang="en-US" sz="1200" dirty="0"/>
          </a:p>
        </p:txBody>
      </p:sp>
      <p:sp>
        <p:nvSpPr>
          <p:cNvPr id="26" name="Rectangle 25"/>
          <p:cNvSpPr/>
          <p:nvPr/>
        </p:nvSpPr>
        <p:spPr>
          <a:xfrm>
            <a:off x="1506778" y="2557913"/>
            <a:ext cx="901298" cy="64633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200" dirty="0" smtClean="0"/>
              <a:t>Liver Enzyme Increase</a:t>
            </a:r>
            <a:endParaRPr lang="en-US" sz="1200" dirty="0"/>
          </a:p>
        </p:txBody>
      </p:sp>
      <p:sp>
        <p:nvSpPr>
          <p:cNvPr id="27" name="Rectangle 26"/>
          <p:cNvSpPr/>
          <p:nvPr/>
        </p:nvSpPr>
        <p:spPr>
          <a:xfrm>
            <a:off x="7035606" y="2166068"/>
            <a:ext cx="1627946" cy="27699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sz="1200" dirty="0" smtClean="0"/>
              <a:t>Blood Clotting Increase</a:t>
            </a:r>
            <a:endParaRPr lang="en-US" sz="1200" dirty="0"/>
          </a:p>
        </p:txBody>
      </p:sp>
      <p:sp>
        <p:nvSpPr>
          <p:cNvPr id="28" name="Rectangle 27"/>
          <p:cNvSpPr/>
          <p:nvPr/>
        </p:nvSpPr>
        <p:spPr>
          <a:xfrm>
            <a:off x="7044239" y="1918058"/>
            <a:ext cx="1680845" cy="27699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sz="1200" dirty="0" smtClean="0"/>
              <a:t>Blood Clotting Decrease</a:t>
            </a:r>
            <a:endParaRPr lang="en-US" sz="1200" dirty="0"/>
          </a:p>
        </p:txBody>
      </p:sp>
      <p:sp>
        <p:nvSpPr>
          <p:cNvPr id="29" name="Rectangle 28"/>
          <p:cNvSpPr/>
          <p:nvPr/>
        </p:nvSpPr>
        <p:spPr>
          <a:xfrm>
            <a:off x="-13364" y="2734565"/>
            <a:ext cx="874407" cy="27699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sz="1200" dirty="0" smtClean="0"/>
              <a:t>Lymphoma</a:t>
            </a:r>
            <a:endParaRPr lang="en-US" sz="1200" dirty="0"/>
          </a:p>
        </p:txBody>
      </p:sp>
      <p:sp>
        <p:nvSpPr>
          <p:cNvPr id="30" name="Rectangle 29"/>
          <p:cNvSpPr/>
          <p:nvPr/>
        </p:nvSpPr>
        <p:spPr>
          <a:xfrm>
            <a:off x="1747425" y="2270493"/>
            <a:ext cx="481350" cy="27699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sz="1200" dirty="0" smtClean="0"/>
              <a:t>Liver</a:t>
            </a:r>
            <a:endParaRPr lang="en-US" sz="1200" dirty="0"/>
          </a:p>
        </p:txBody>
      </p:sp>
      <p:sp>
        <p:nvSpPr>
          <p:cNvPr id="31" name="Rectangle 30"/>
          <p:cNvSpPr/>
          <p:nvPr/>
        </p:nvSpPr>
        <p:spPr>
          <a:xfrm>
            <a:off x="98780" y="2166068"/>
            <a:ext cx="780855" cy="27699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sz="1200" dirty="0" smtClean="0"/>
              <a:t>Leukemia</a:t>
            </a:r>
            <a:endParaRPr lang="en-US" sz="1200" dirty="0"/>
          </a:p>
        </p:txBody>
      </p:sp>
      <p:sp>
        <p:nvSpPr>
          <p:cNvPr id="32" name="Rectangle 31"/>
          <p:cNvSpPr/>
          <p:nvPr/>
        </p:nvSpPr>
        <p:spPr>
          <a:xfrm>
            <a:off x="3817901" y="2213587"/>
            <a:ext cx="605294" cy="27699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sz="1200" dirty="0" smtClean="0"/>
              <a:t>Kidney</a:t>
            </a:r>
            <a:endParaRPr lang="en-US" sz="1200" dirty="0"/>
          </a:p>
        </p:txBody>
      </p:sp>
      <p:sp>
        <p:nvSpPr>
          <p:cNvPr id="33" name="Rectangle 32"/>
          <p:cNvSpPr/>
          <p:nvPr/>
        </p:nvSpPr>
        <p:spPr>
          <a:xfrm>
            <a:off x="2818179" y="2272901"/>
            <a:ext cx="604653" cy="27699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sz="1200" dirty="0" smtClean="0"/>
              <a:t>Spleen</a:t>
            </a:r>
            <a:endParaRPr lang="en-US" sz="1200" dirty="0"/>
          </a:p>
        </p:txBody>
      </p:sp>
      <p:sp>
        <p:nvSpPr>
          <p:cNvPr id="34" name="Rectangle 33"/>
          <p:cNvSpPr/>
          <p:nvPr/>
        </p:nvSpPr>
        <p:spPr>
          <a:xfrm>
            <a:off x="-342" y="2419414"/>
            <a:ext cx="880434" cy="27699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sz="1200" dirty="0" smtClean="0"/>
              <a:t>Granuloma</a:t>
            </a:r>
            <a:endParaRPr lang="en-US" sz="1200" dirty="0"/>
          </a:p>
        </p:txBody>
      </p:sp>
      <p:sp>
        <p:nvSpPr>
          <p:cNvPr id="35" name="Rectangle 34"/>
          <p:cNvSpPr/>
          <p:nvPr/>
        </p:nvSpPr>
        <p:spPr>
          <a:xfrm>
            <a:off x="4943911" y="2119289"/>
            <a:ext cx="1107996" cy="27699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sz="1200" dirty="0" smtClean="0"/>
              <a:t>Bone Marrow	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8627284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59522" y="1019907"/>
            <a:ext cx="14141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Nutritional Anemia</a:t>
            </a:r>
            <a:endParaRPr lang="en-US" sz="1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15461" y="1441938"/>
            <a:ext cx="11402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Iron Deficiency</a:t>
            </a:r>
            <a:endParaRPr lang="en-US" sz="1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303567" y="1441938"/>
            <a:ext cx="3829895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Megaloblastic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sz="1200" dirty="0" smtClean="0"/>
              <a:t>Metrics</a:t>
            </a:r>
          </a:p>
          <a:p>
            <a:pPr marL="685800" lvl="1" indent="-228600">
              <a:buFont typeface="Arial" panose="020B0604020202020204" pitchFamily="34" charset="0"/>
              <a:buChar char="•"/>
            </a:pPr>
            <a:r>
              <a:rPr lang="en-US" sz="1200" dirty="0" smtClean="0"/>
              <a:t>MCV </a:t>
            </a:r>
            <a:r>
              <a:rPr lang="en-US" sz="1200" dirty="0" err="1" smtClean="0"/>
              <a:t>dn</a:t>
            </a:r>
            <a:endParaRPr lang="en-US" sz="1200" dirty="0" smtClean="0"/>
          </a:p>
          <a:p>
            <a:pPr marL="685800" lvl="1" indent="-228600">
              <a:buFont typeface="Arial" panose="020B0604020202020204" pitchFamily="34" charset="0"/>
              <a:buChar char="•"/>
            </a:pPr>
            <a:r>
              <a:rPr lang="en-US" sz="1200" dirty="0" err="1" smtClean="0"/>
              <a:t>Macrocytosis</a:t>
            </a:r>
            <a:endParaRPr lang="en-US" sz="1200" dirty="0" smtClean="0"/>
          </a:p>
          <a:p>
            <a:pPr marL="685800" lvl="1" indent="-228600">
              <a:buFont typeface="Arial" panose="020B0604020202020204" pitchFamily="34" charset="0"/>
              <a:buChar char="•"/>
            </a:pPr>
            <a:r>
              <a:rPr lang="en-US" sz="1200" dirty="0" smtClean="0"/>
              <a:t>RDW up</a:t>
            </a:r>
          </a:p>
          <a:p>
            <a:pPr marL="685800" lvl="1" indent="-228600">
              <a:buFont typeface="Arial" panose="020B0604020202020204" pitchFamily="34" charset="0"/>
              <a:buChar char="•"/>
            </a:pPr>
            <a:r>
              <a:rPr lang="en-US" sz="1200" dirty="0" err="1" smtClean="0"/>
              <a:t>Polymorphonuclear</a:t>
            </a:r>
            <a:r>
              <a:rPr lang="en-US" sz="1200" dirty="0" smtClean="0"/>
              <a:t> neutrophils</a:t>
            </a:r>
          </a:p>
          <a:p>
            <a:pPr marL="685800" lvl="1" indent="-228600">
              <a:buFont typeface="Arial" panose="020B0604020202020204" pitchFamily="34" charset="0"/>
              <a:buChar char="•"/>
            </a:pPr>
            <a:r>
              <a:rPr lang="en-US" sz="1200" dirty="0" smtClean="0"/>
              <a:t>Leukopenia</a:t>
            </a:r>
          </a:p>
          <a:p>
            <a:pPr marL="685800" lvl="1" indent="-228600">
              <a:buFont typeface="Arial" panose="020B0604020202020204" pitchFamily="34" charset="0"/>
              <a:buChar char="•"/>
            </a:pPr>
            <a:r>
              <a:rPr lang="en-US" sz="1200" dirty="0" smtClean="0"/>
              <a:t>Thrombocytopenia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sz="1200" b="1" dirty="0" smtClean="0"/>
              <a:t>Causes</a:t>
            </a:r>
          </a:p>
          <a:p>
            <a:pPr marL="685800" lvl="1" indent="-228600">
              <a:buFont typeface="Arial" panose="020B0604020202020204" pitchFamily="34" charset="0"/>
              <a:buChar char="•"/>
            </a:pPr>
            <a:r>
              <a:rPr lang="en-US" sz="1200" b="1" dirty="0" smtClean="0"/>
              <a:t>DNA synthesis defect</a:t>
            </a:r>
          </a:p>
          <a:p>
            <a:pPr marL="685800" lvl="1" indent="-228600">
              <a:buFont typeface="Arial" panose="020B0604020202020204" pitchFamily="34" charset="0"/>
              <a:buChar char="•"/>
            </a:pPr>
            <a:r>
              <a:rPr lang="en-US" sz="1200" dirty="0" smtClean="0"/>
              <a:t>Other (Leukemia, Liver disease, Spleen disease)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6070271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82465" y="128950"/>
            <a:ext cx="1453988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/>
              <a:t>Anemia</a:t>
            </a:r>
          </a:p>
          <a:p>
            <a:pPr algn="ctr"/>
            <a:r>
              <a:rPr lang="en-US" sz="1200" dirty="0" smtClean="0"/>
              <a:t>RBC, HCT, </a:t>
            </a:r>
            <a:r>
              <a:rPr lang="en-US" sz="1200" dirty="0" err="1" smtClean="0"/>
              <a:t>Hgb</a:t>
            </a:r>
            <a:r>
              <a:rPr lang="en-US" sz="1200" dirty="0" smtClean="0"/>
              <a:t> down</a:t>
            </a:r>
            <a:endParaRPr lang="en-US" sz="1200" dirty="0"/>
          </a:p>
        </p:txBody>
      </p:sp>
      <p:sp>
        <p:nvSpPr>
          <p:cNvPr id="3" name="TextBox 2"/>
          <p:cNvSpPr txBox="1"/>
          <p:nvPr/>
        </p:nvSpPr>
        <p:spPr>
          <a:xfrm>
            <a:off x="4935418" y="797166"/>
            <a:ext cx="1209370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Reticulocytes up</a:t>
            </a:r>
            <a:endParaRPr lang="en-US" sz="1200" dirty="0"/>
          </a:p>
        </p:txBody>
      </p:sp>
      <p:sp>
        <p:nvSpPr>
          <p:cNvPr id="4" name="TextBox 3"/>
          <p:cNvSpPr txBox="1"/>
          <p:nvPr/>
        </p:nvSpPr>
        <p:spPr>
          <a:xfrm>
            <a:off x="1218277" y="890128"/>
            <a:ext cx="2053575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Reticulocytes down or normal</a:t>
            </a:r>
            <a:endParaRPr lang="en-US" sz="1200" dirty="0"/>
          </a:p>
        </p:txBody>
      </p:sp>
      <p:cxnSp>
        <p:nvCxnSpPr>
          <p:cNvPr id="6" name="Elbow Connector 5"/>
          <p:cNvCxnSpPr/>
          <p:nvPr/>
        </p:nvCxnSpPr>
        <p:spPr>
          <a:xfrm rot="16200000" flipH="1">
            <a:off x="4671506" y="-79647"/>
            <a:ext cx="206551" cy="1530644"/>
          </a:xfrm>
          <a:prstGeom prst="curvedConnector3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Elbow Connector 5"/>
          <p:cNvCxnSpPr>
            <a:stCxn id="2" idx="2"/>
            <a:endCxn id="4" idx="0"/>
          </p:cNvCxnSpPr>
          <p:nvPr/>
        </p:nvCxnSpPr>
        <p:spPr>
          <a:xfrm rot="5400000">
            <a:off x="2977506" y="-141826"/>
            <a:ext cx="299513" cy="1764394"/>
          </a:xfrm>
          <a:prstGeom prst="curved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ounded Rectangle 17"/>
          <p:cNvSpPr/>
          <p:nvPr/>
        </p:nvSpPr>
        <p:spPr>
          <a:xfrm>
            <a:off x="501425" y="2462693"/>
            <a:ext cx="1351722" cy="384314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1200" dirty="0" err="1" smtClean="0">
                <a:solidFill>
                  <a:schemeClr val="tx1"/>
                </a:solidFill>
              </a:rPr>
              <a:t>Hypoproliferative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5980337" y="1910152"/>
            <a:ext cx="868816" cy="35436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Hemolytic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3344608" y="2282107"/>
            <a:ext cx="1552798" cy="40737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Maturation Disorder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131279" y="1494187"/>
            <a:ext cx="1126334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Normocytic</a:t>
            </a:r>
          </a:p>
          <a:p>
            <a:r>
              <a:rPr lang="en-US" sz="1200" dirty="0" smtClean="0"/>
              <a:t>Normochromic</a:t>
            </a:r>
            <a:endParaRPr lang="en-US" sz="1200" dirty="0"/>
          </a:p>
        </p:txBody>
      </p:sp>
      <p:sp>
        <p:nvSpPr>
          <p:cNvPr id="22" name="TextBox 21"/>
          <p:cNvSpPr txBox="1"/>
          <p:nvPr/>
        </p:nvSpPr>
        <p:spPr>
          <a:xfrm>
            <a:off x="3271852" y="1520265"/>
            <a:ext cx="875432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Microcytic</a:t>
            </a:r>
          </a:p>
          <a:p>
            <a:r>
              <a:rPr lang="en-US" sz="1200" dirty="0" smtClean="0"/>
              <a:t>Macrocytic</a:t>
            </a:r>
            <a:endParaRPr lang="en-US" sz="1200" dirty="0"/>
          </a:p>
        </p:txBody>
      </p:sp>
      <p:cxnSp>
        <p:nvCxnSpPr>
          <p:cNvPr id="23" name="Elbow Connector 5"/>
          <p:cNvCxnSpPr>
            <a:stCxn id="4" idx="2"/>
            <a:endCxn id="21" idx="0"/>
          </p:cNvCxnSpPr>
          <p:nvPr/>
        </p:nvCxnSpPr>
        <p:spPr>
          <a:xfrm rot="5400000">
            <a:off x="1806226" y="1055348"/>
            <a:ext cx="327060" cy="550619"/>
          </a:xfrm>
          <a:prstGeom prst="curved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5"/>
          <p:cNvCxnSpPr>
            <a:stCxn id="4" idx="2"/>
            <a:endCxn id="22" idx="0"/>
          </p:cNvCxnSpPr>
          <p:nvPr/>
        </p:nvCxnSpPr>
        <p:spPr>
          <a:xfrm rot="16200000" flipH="1">
            <a:off x="2800747" y="611444"/>
            <a:ext cx="353138" cy="1464503"/>
          </a:xfrm>
          <a:prstGeom prst="curved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Elbow Connector 5"/>
          <p:cNvCxnSpPr>
            <a:stCxn id="21" idx="2"/>
            <a:endCxn id="18" idx="0"/>
          </p:cNvCxnSpPr>
          <p:nvPr/>
        </p:nvCxnSpPr>
        <p:spPr>
          <a:xfrm rot="5400000">
            <a:off x="1182446" y="1950692"/>
            <a:ext cx="506841" cy="517160"/>
          </a:xfrm>
          <a:prstGeom prst="curved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Elbow Connector 5"/>
          <p:cNvCxnSpPr>
            <a:stCxn id="22" idx="2"/>
            <a:endCxn id="20" idx="0"/>
          </p:cNvCxnSpPr>
          <p:nvPr/>
        </p:nvCxnSpPr>
        <p:spPr>
          <a:xfrm rot="16200000" flipH="1">
            <a:off x="3765199" y="1926298"/>
            <a:ext cx="300177" cy="411439"/>
          </a:xfrm>
          <a:prstGeom prst="curved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Elbow Connector 5"/>
          <p:cNvCxnSpPr>
            <a:stCxn id="3" idx="2"/>
            <a:endCxn id="19" idx="0"/>
          </p:cNvCxnSpPr>
          <p:nvPr/>
        </p:nvCxnSpPr>
        <p:spPr>
          <a:xfrm rot="16200000" flipH="1">
            <a:off x="5559431" y="1054837"/>
            <a:ext cx="835987" cy="874642"/>
          </a:xfrm>
          <a:prstGeom prst="curved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ounded Rectangle 38"/>
          <p:cNvSpPr/>
          <p:nvPr/>
        </p:nvSpPr>
        <p:spPr>
          <a:xfrm>
            <a:off x="7195118" y="2425377"/>
            <a:ext cx="964311" cy="35436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77500" lnSpcReduction="20000"/>
          </a:bodyPr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Fragmentation hemolysis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40" name="Rounded Rectangle 39"/>
          <p:cNvSpPr/>
          <p:nvPr/>
        </p:nvSpPr>
        <p:spPr>
          <a:xfrm>
            <a:off x="7195118" y="3014751"/>
            <a:ext cx="1313458" cy="41152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/>
          </a:bodyPr>
          <a:lstStyle/>
          <a:p>
            <a:pPr algn="ctr"/>
            <a:r>
              <a:rPr lang="en-US" sz="1200" dirty="0" err="1" smtClean="0">
                <a:solidFill>
                  <a:schemeClr val="tx1"/>
                </a:solidFill>
              </a:rPr>
              <a:t>Hemoglobinopathy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41" name="Rounded Rectangle 40"/>
          <p:cNvSpPr/>
          <p:nvPr/>
        </p:nvSpPr>
        <p:spPr>
          <a:xfrm>
            <a:off x="7195118" y="3661285"/>
            <a:ext cx="868816" cy="35436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77500" lnSpcReduction="20000"/>
          </a:bodyPr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Membrane abnormality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42" name="Rounded Rectangle 41"/>
          <p:cNvSpPr/>
          <p:nvPr/>
        </p:nvSpPr>
        <p:spPr>
          <a:xfrm>
            <a:off x="7198779" y="4209818"/>
            <a:ext cx="868816" cy="35436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77500" lnSpcReduction="20000"/>
          </a:bodyPr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Metabolic Defect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43" name="Rounded Rectangle 42"/>
          <p:cNvSpPr/>
          <p:nvPr/>
        </p:nvSpPr>
        <p:spPr>
          <a:xfrm>
            <a:off x="7195118" y="4773558"/>
            <a:ext cx="868816" cy="35436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77500" lnSpcReduction="20000"/>
          </a:bodyPr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Intravascular hemolysis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44" name="Rounded Rectangle 43"/>
          <p:cNvSpPr/>
          <p:nvPr/>
        </p:nvSpPr>
        <p:spPr>
          <a:xfrm>
            <a:off x="7195118" y="5391511"/>
            <a:ext cx="868816" cy="35436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/>
          </a:bodyPr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Blood Loss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46" name="Elbow Connector 5"/>
          <p:cNvCxnSpPr>
            <a:stCxn id="19" idx="2"/>
            <a:endCxn id="39" idx="1"/>
          </p:cNvCxnSpPr>
          <p:nvPr/>
        </p:nvCxnSpPr>
        <p:spPr>
          <a:xfrm rot="16200000" flipH="1">
            <a:off x="6635909" y="2043349"/>
            <a:ext cx="338044" cy="780373"/>
          </a:xfrm>
          <a:prstGeom prst="curvedConnector2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Elbow Connector 5"/>
          <p:cNvCxnSpPr>
            <a:stCxn id="19" idx="2"/>
            <a:endCxn id="40" idx="1"/>
          </p:cNvCxnSpPr>
          <p:nvPr/>
        </p:nvCxnSpPr>
        <p:spPr>
          <a:xfrm rot="16200000" flipH="1">
            <a:off x="6326932" y="2352326"/>
            <a:ext cx="955998" cy="780373"/>
          </a:xfrm>
          <a:prstGeom prst="curvedConnector2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Elbow Connector 5"/>
          <p:cNvCxnSpPr>
            <a:stCxn id="19" idx="2"/>
            <a:endCxn id="41" idx="1"/>
          </p:cNvCxnSpPr>
          <p:nvPr/>
        </p:nvCxnSpPr>
        <p:spPr>
          <a:xfrm rot="16200000" flipH="1">
            <a:off x="6017955" y="2661303"/>
            <a:ext cx="1573952" cy="780373"/>
          </a:xfrm>
          <a:prstGeom prst="curvedConnector2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Elbow Connector 5"/>
          <p:cNvCxnSpPr>
            <a:stCxn id="19" idx="2"/>
            <a:endCxn id="42" idx="1"/>
          </p:cNvCxnSpPr>
          <p:nvPr/>
        </p:nvCxnSpPr>
        <p:spPr>
          <a:xfrm rot="16200000" flipH="1">
            <a:off x="5745520" y="2933739"/>
            <a:ext cx="2122485" cy="784034"/>
          </a:xfrm>
          <a:prstGeom prst="curvedConnector2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Elbow Connector 5"/>
          <p:cNvCxnSpPr>
            <a:stCxn id="19" idx="2"/>
            <a:endCxn id="43" idx="1"/>
          </p:cNvCxnSpPr>
          <p:nvPr/>
        </p:nvCxnSpPr>
        <p:spPr>
          <a:xfrm rot="16200000" flipH="1">
            <a:off x="5461819" y="3217439"/>
            <a:ext cx="2686225" cy="780373"/>
          </a:xfrm>
          <a:prstGeom prst="curvedConnector2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Elbow Connector 5"/>
          <p:cNvCxnSpPr>
            <a:stCxn id="19" idx="2"/>
            <a:endCxn id="44" idx="1"/>
          </p:cNvCxnSpPr>
          <p:nvPr/>
        </p:nvCxnSpPr>
        <p:spPr>
          <a:xfrm rot="16200000" flipH="1">
            <a:off x="5152842" y="3526416"/>
            <a:ext cx="3304178" cy="780373"/>
          </a:xfrm>
          <a:prstGeom prst="curvedConnector2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Rounded Rectangle 79"/>
          <p:cNvSpPr/>
          <p:nvPr/>
        </p:nvSpPr>
        <p:spPr>
          <a:xfrm>
            <a:off x="3681180" y="4452969"/>
            <a:ext cx="964311" cy="35436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77500" lnSpcReduction="20000"/>
          </a:bodyPr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Iron deficiency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RDW up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81" name="Rounded Rectangle 80"/>
          <p:cNvSpPr/>
          <p:nvPr/>
        </p:nvSpPr>
        <p:spPr>
          <a:xfrm>
            <a:off x="5693394" y="5002412"/>
            <a:ext cx="964311" cy="35436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77500" lnSpcReduction="20000"/>
          </a:bodyPr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Folate deficiency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82" name="Rounded Rectangle 81"/>
          <p:cNvSpPr/>
          <p:nvPr/>
        </p:nvSpPr>
        <p:spPr>
          <a:xfrm>
            <a:off x="2380297" y="4492806"/>
            <a:ext cx="964311" cy="35436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77500" lnSpcReduction="20000"/>
          </a:bodyPr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Sideroblastic anemia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83" name="Rounded Rectangle 82"/>
          <p:cNvSpPr/>
          <p:nvPr/>
        </p:nvSpPr>
        <p:spPr>
          <a:xfrm>
            <a:off x="2965696" y="5173626"/>
            <a:ext cx="964311" cy="35436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77500" lnSpcReduction="20000"/>
          </a:bodyPr>
          <a:lstStyle/>
          <a:p>
            <a:pPr algn="ctr"/>
            <a:r>
              <a:rPr lang="en-US" sz="1200" dirty="0" err="1" smtClean="0">
                <a:solidFill>
                  <a:schemeClr val="tx1"/>
                </a:solidFill>
              </a:rPr>
              <a:t>Thalasemia</a:t>
            </a:r>
            <a:endParaRPr lang="en-US" sz="12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RDW normal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84" name="Rounded Rectangle 83"/>
          <p:cNvSpPr/>
          <p:nvPr/>
        </p:nvSpPr>
        <p:spPr>
          <a:xfrm>
            <a:off x="5147871" y="5628188"/>
            <a:ext cx="964311" cy="35436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77500" lnSpcReduction="20000"/>
          </a:bodyPr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Vitamin B12 deficiency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85" name="Rounded Rectangle 84"/>
          <p:cNvSpPr/>
          <p:nvPr/>
        </p:nvSpPr>
        <p:spPr>
          <a:xfrm>
            <a:off x="4565952" y="5002412"/>
            <a:ext cx="964311" cy="35436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/>
          </a:bodyPr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Drug toxicity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86" name="Rounded Rectangle 85"/>
          <p:cNvSpPr/>
          <p:nvPr/>
        </p:nvSpPr>
        <p:spPr>
          <a:xfrm>
            <a:off x="1545718" y="3507109"/>
            <a:ext cx="964311" cy="35436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77500" lnSpcReduction="20000"/>
          </a:bodyPr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Iron deficiency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87" name="Rounded Rectangle 86"/>
          <p:cNvSpPr/>
          <p:nvPr/>
        </p:nvSpPr>
        <p:spPr>
          <a:xfrm>
            <a:off x="343828" y="5002410"/>
            <a:ext cx="1273959" cy="625778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77500" lnSpcReduction="20000"/>
          </a:bodyPr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Low stimulation: Renal disease, inflammation, metabolic defect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89" name="Rounded Rectangle 88"/>
          <p:cNvSpPr/>
          <p:nvPr/>
        </p:nvSpPr>
        <p:spPr>
          <a:xfrm>
            <a:off x="619009" y="4146120"/>
            <a:ext cx="1288235" cy="59016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77500" lnSpcReduction="20000"/>
          </a:bodyPr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Bone marrow failure: fibrosis, leukemia, lymphoma, myeloma, aplasia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92" name="Elbow Connector 5"/>
          <p:cNvCxnSpPr>
            <a:stCxn id="149" idx="2"/>
            <a:endCxn id="85" idx="0"/>
          </p:cNvCxnSpPr>
          <p:nvPr/>
        </p:nvCxnSpPr>
        <p:spPr>
          <a:xfrm rot="5400000">
            <a:off x="4744463" y="4183643"/>
            <a:ext cx="1122415" cy="515123"/>
          </a:xfrm>
          <a:prstGeom prst="curved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Elbow Connector 5"/>
          <p:cNvCxnSpPr>
            <a:stCxn id="149" idx="2"/>
            <a:endCxn id="84" idx="0"/>
          </p:cNvCxnSpPr>
          <p:nvPr/>
        </p:nvCxnSpPr>
        <p:spPr>
          <a:xfrm rot="16200000" flipH="1">
            <a:off x="4722534" y="4720694"/>
            <a:ext cx="1748191" cy="66796"/>
          </a:xfrm>
          <a:prstGeom prst="curved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Elbow Connector 5"/>
          <p:cNvCxnSpPr>
            <a:stCxn id="149" idx="2"/>
            <a:endCxn id="81" idx="0"/>
          </p:cNvCxnSpPr>
          <p:nvPr/>
        </p:nvCxnSpPr>
        <p:spPr>
          <a:xfrm rot="16200000" flipH="1">
            <a:off x="5308183" y="4135044"/>
            <a:ext cx="1122415" cy="612319"/>
          </a:xfrm>
          <a:prstGeom prst="curved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Elbow Connector 5"/>
          <p:cNvCxnSpPr>
            <a:stCxn id="156" idx="2"/>
            <a:endCxn id="82" idx="0"/>
          </p:cNvCxnSpPr>
          <p:nvPr/>
        </p:nvCxnSpPr>
        <p:spPr>
          <a:xfrm rot="5400000">
            <a:off x="3021279" y="3941005"/>
            <a:ext cx="392975" cy="710626"/>
          </a:xfrm>
          <a:prstGeom prst="curved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Elbow Connector 5"/>
          <p:cNvCxnSpPr>
            <a:stCxn id="156" idx="2"/>
            <a:endCxn id="83" idx="0"/>
          </p:cNvCxnSpPr>
          <p:nvPr/>
        </p:nvCxnSpPr>
        <p:spPr>
          <a:xfrm rot="5400000">
            <a:off x="2973569" y="4574115"/>
            <a:ext cx="1073795" cy="125227"/>
          </a:xfrm>
          <a:prstGeom prst="curved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Elbow Connector 5"/>
          <p:cNvCxnSpPr>
            <a:stCxn id="156" idx="2"/>
            <a:endCxn id="80" idx="0"/>
          </p:cNvCxnSpPr>
          <p:nvPr/>
        </p:nvCxnSpPr>
        <p:spPr>
          <a:xfrm rot="16200000" flipH="1">
            <a:off x="3691638" y="3981271"/>
            <a:ext cx="353138" cy="590257"/>
          </a:xfrm>
          <a:prstGeom prst="curved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Elbow Connector 5"/>
          <p:cNvCxnSpPr>
            <a:stCxn id="18" idx="2"/>
            <a:endCxn id="87" idx="1"/>
          </p:cNvCxnSpPr>
          <p:nvPr/>
        </p:nvCxnSpPr>
        <p:spPr>
          <a:xfrm rot="5400000">
            <a:off x="-473589" y="3664424"/>
            <a:ext cx="2468292" cy="833458"/>
          </a:xfrm>
          <a:prstGeom prst="curvedConnector4">
            <a:avLst>
              <a:gd name="adj1" fmla="val 43662"/>
              <a:gd name="adj2" fmla="val 127428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Elbow Connector 5"/>
          <p:cNvCxnSpPr>
            <a:stCxn id="18" idx="2"/>
            <a:endCxn id="89" idx="0"/>
          </p:cNvCxnSpPr>
          <p:nvPr/>
        </p:nvCxnSpPr>
        <p:spPr>
          <a:xfrm rot="16200000" flipH="1">
            <a:off x="570650" y="3453642"/>
            <a:ext cx="1299113" cy="85841"/>
          </a:xfrm>
          <a:prstGeom prst="curved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Elbow Connector 5"/>
          <p:cNvCxnSpPr>
            <a:stCxn id="18" idx="2"/>
            <a:endCxn id="86" idx="1"/>
          </p:cNvCxnSpPr>
          <p:nvPr/>
        </p:nvCxnSpPr>
        <p:spPr>
          <a:xfrm rot="16200000" flipH="1">
            <a:off x="942861" y="3081432"/>
            <a:ext cx="837283" cy="368432"/>
          </a:xfrm>
          <a:prstGeom prst="curvedConnector2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Rounded Rectangle 148"/>
          <p:cNvSpPr/>
          <p:nvPr/>
        </p:nvSpPr>
        <p:spPr>
          <a:xfrm>
            <a:off x="5007621" y="3377287"/>
            <a:ext cx="1111220" cy="50271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77500" lnSpcReduction="20000"/>
          </a:bodyPr>
          <a:lstStyle/>
          <a:p>
            <a:pPr algn="ctr"/>
            <a:r>
              <a:rPr lang="en-US" sz="1200" b="1" u="sng" dirty="0" smtClean="0">
                <a:solidFill>
                  <a:schemeClr val="tx1"/>
                </a:solidFill>
              </a:rPr>
              <a:t>Nuclear</a:t>
            </a:r>
          </a:p>
          <a:p>
            <a:pPr algn="ctr"/>
            <a:r>
              <a:rPr lang="en-US" sz="1200" dirty="0" err="1" smtClean="0">
                <a:solidFill>
                  <a:schemeClr val="tx1"/>
                </a:solidFill>
              </a:rPr>
              <a:t>Macrocytosis</a:t>
            </a:r>
            <a:endParaRPr lang="en-US" sz="12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RDW up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56" name="Rounded Rectangle 155"/>
          <p:cNvSpPr/>
          <p:nvPr/>
        </p:nvSpPr>
        <p:spPr>
          <a:xfrm>
            <a:off x="2912647" y="3244536"/>
            <a:ext cx="1320863" cy="85529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77500" lnSpcReduction="20000"/>
          </a:bodyPr>
          <a:lstStyle/>
          <a:p>
            <a:pPr algn="ctr"/>
            <a:r>
              <a:rPr lang="en-US" sz="1200" b="1" u="sng" dirty="0" smtClean="0">
                <a:solidFill>
                  <a:schemeClr val="tx1"/>
                </a:solidFill>
              </a:rPr>
              <a:t>Cytoplasmic</a:t>
            </a:r>
          </a:p>
          <a:p>
            <a:pPr algn="ctr"/>
            <a:r>
              <a:rPr lang="en-US" sz="1200" dirty="0" err="1" smtClean="0">
                <a:solidFill>
                  <a:schemeClr val="tx1"/>
                </a:solidFill>
              </a:rPr>
              <a:t>Microcytosis</a:t>
            </a:r>
            <a:endParaRPr lang="en-US" sz="12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err="1" smtClean="0">
                <a:solidFill>
                  <a:schemeClr val="tx1"/>
                </a:solidFill>
              </a:rPr>
              <a:t>Hypochromia</a:t>
            </a:r>
            <a:endParaRPr lang="en-US" sz="12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Reticulocytes down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Erythroid hyperplasia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160" name="Elbow Connector 5"/>
          <p:cNvCxnSpPr>
            <a:stCxn id="20" idx="2"/>
            <a:endCxn id="156" idx="0"/>
          </p:cNvCxnSpPr>
          <p:nvPr/>
        </p:nvCxnSpPr>
        <p:spPr>
          <a:xfrm rot="5400000">
            <a:off x="3569515" y="2693043"/>
            <a:ext cx="555057" cy="547928"/>
          </a:xfrm>
          <a:prstGeom prst="curved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Elbow Connector 5"/>
          <p:cNvCxnSpPr>
            <a:stCxn id="20" idx="2"/>
            <a:endCxn id="149" idx="0"/>
          </p:cNvCxnSpPr>
          <p:nvPr/>
        </p:nvCxnSpPr>
        <p:spPr>
          <a:xfrm rot="16200000" flipH="1">
            <a:off x="4498215" y="2312271"/>
            <a:ext cx="687808" cy="1442224"/>
          </a:xfrm>
          <a:prstGeom prst="curved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18105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1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.xml"/></Relationships>
</file>

<file path=customXml/_rels/item1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.xml"/></Relationships>
</file>

<file path=customXml/_rels/item1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.xml"/></Relationships>
</file>

<file path=customXml/_rels/item1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3.xml"/></Relationships>
</file>

<file path=customXml/_rels/item1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4.xml"/></Relationships>
</file>

<file path=customXml/_rels/item1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5.xml"/></Relationships>
</file>

<file path=customXml/_rels/item1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6.xml"/></Relationships>
</file>

<file path=customXml/_rels/item1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7.xml"/></Relationships>
</file>

<file path=customXml/_rels/item1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8.xml"/></Relationships>
</file>

<file path=customXml/_rels/item1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9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2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0.xml"/></Relationships>
</file>

<file path=customXml/_rels/item2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1.xml"/></Relationships>
</file>

<file path=customXml/_rels/item2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2.xml"/></Relationships>
</file>

<file path=customXml/_rels/item2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3.xml"/></Relationships>
</file>

<file path=customXml/_rels/item2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4.xml"/></Relationships>
</file>

<file path=customXml/_rels/item2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5.xml"/></Relationships>
</file>

<file path=customXml/_rels/item2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6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_rels/item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.xml"/></Relationships>
</file>

<file path=customXml/item1.xml><?xml version="1.0" encoding="utf-8"?>
<EsriMapsInfo xmlns="ESRI.ArcGIS.Mapping.OfficeIntegration.PowerPointInfo">
  <Version>Version1</Version>
  <RequiresSignIn>False</RequiresSignIn>
</EsriMapsInfo>
</file>

<file path=customXml/item10.xml><?xml version="1.0" encoding="utf-8"?>
<EsriMapsInfo xmlns="ESRI.ArcGIS.Mapping.OfficeIntegration.PowerPointInfo">
  <Version>Version1</Version>
  <RequiresSignIn>False</RequiresSignIn>
</EsriMapsInfo>
</file>

<file path=customXml/item11.xml><?xml version="1.0" encoding="utf-8"?>
<EsriMapsInfo xmlns="ESRI.ArcGIS.Mapping.OfficeIntegration.PowerPointInfo">
  <Version>Version1</Version>
  <RequiresSignIn>False</RequiresSignIn>
</EsriMapsInfo>
</file>

<file path=customXml/item12.xml><?xml version="1.0" encoding="utf-8"?>
<EsriMapsInfo xmlns="ESRI.ArcGIS.Mapping.OfficeIntegration.PowerPointInfo">
  <Version>Version1</Version>
  <RequiresSignIn>False</RequiresSignIn>
</EsriMapsInfo>
</file>

<file path=customXml/item13.xml><?xml version="1.0" encoding="utf-8"?>
<EsriMapsInfo xmlns="ESRI.ArcGIS.Mapping.OfficeIntegration.PowerPointInfo">
  <Version>Version1</Version>
  <RequiresSignIn>False</RequiresSignIn>
</EsriMapsInfo>
</file>

<file path=customXml/item14.xml><?xml version="1.0" encoding="utf-8"?>
<EsriMapsInfo xmlns="ESRI.ArcGIS.Mapping.OfficeIntegration.PowerPointInfo">
  <Version>Version1</Version>
  <RequiresSignIn>False</RequiresSignIn>
</EsriMapsInfo>
</file>

<file path=customXml/item15.xml><?xml version="1.0" encoding="utf-8"?>
<EsriMapsInfo xmlns="ESRI.ArcGIS.Mapping.OfficeIntegration.PowerPointInfo">
  <Version>Version1</Version>
  <RequiresSignIn>False</RequiresSignIn>
</EsriMapsInfo>
</file>

<file path=customXml/item16.xml><?xml version="1.0" encoding="utf-8"?>
<EsriMapsInfo xmlns="ESRI.ArcGIS.Mapping.OfficeIntegration.PowerPointInfo">
  <Version>Version1</Version>
  <RequiresSignIn>False</RequiresSignIn>
</EsriMapsInfo>
</file>

<file path=customXml/item17.xml><?xml version="1.0" encoding="utf-8"?>
<EsriMapsInfo xmlns="ESRI.ArcGIS.Mapping.OfficeIntegration.PowerPointInfo">
  <Version>Version1</Version>
  <RequiresSignIn>False</RequiresSignIn>
</EsriMapsInfo>
</file>

<file path=customXml/item18.xml><?xml version="1.0" encoding="utf-8"?>
<EsriMapsInfo xmlns="ESRI.ArcGIS.Mapping.OfficeIntegration.PowerPointInfo">
  <Version>Version1</Version>
  <RequiresSignIn>False</RequiresSignIn>
</EsriMapsInfo>
</file>

<file path=customXml/item19.xml><?xml version="1.0" encoding="utf-8"?>
<EsriMapsInfo xmlns="ESRI.ArcGIS.Mapping.OfficeIntegration.PowerPointInfo">
  <Version>Version1</Version>
  <RequiresSignIn>False</RequiresSignIn>
</EsriMapsInfo>
</file>

<file path=customXml/item2.xml><?xml version="1.0" encoding="utf-8"?>
<EsriMapsInfo xmlns="ESRI.ArcGIS.Mapping.OfficeIntegration.PowerPointInfo">
  <Version>Version1</Version>
  <RequiresSignIn>False</RequiresSignIn>
</EsriMapsInfo>
</file>

<file path=customXml/item20.xml><?xml version="1.0" encoding="utf-8"?>
<EsriMapsInfo xmlns="ESRI.ArcGIS.Mapping.OfficeIntegration.PowerPointInfo">
  <Version>Version1</Version>
  <RequiresSignIn>False</RequiresSignIn>
</EsriMapsInfo>
</file>

<file path=customXml/item21.xml><?xml version="1.0" encoding="utf-8"?>
<EsriMapsInfo xmlns="ESRI.ArcGIS.Mapping.OfficeIntegration.PowerPointInfo">
  <Version>Version1</Version>
  <RequiresSignIn>False</RequiresSignIn>
</EsriMapsInfo>
</file>

<file path=customXml/item22.xml><?xml version="1.0" encoding="utf-8"?>
<EsriMapsInfo xmlns="ESRI.ArcGIS.Mapping.OfficeIntegration.PowerPointInfo">
  <Version>Version1</Version>
  <RequiresSignIn>False</RequiresSignIn>
</EsriMapsInfo>
</file>

<file path=customXml/item23.xml><?xml version="1.0" encoding="utf-8"?>
<EsriMapsInfo xmlns="ESRI.ArcGIS.Mapping.OfficeIntegration.PowerPointInfo">
  <Version>Version1</Version>
  <RequiresSignIn>False</RequiresSignIn>
</EsriMapsInfo>
</file>

<file path=customXml/item24.xml><?xml version="1.0" encoding="utf-8"?>
<EsriMapsInfo xmlns="ESRI.ArcGIS.Mapping.OfficeIntegration.PowerPointInfo">
  <Version>Version1</Version>
  <RequiresSignIn>False</RequiresSignIn>
</EsriMapsInfo>
</file>

<file path=customXml/item25.xml><?xml version="1.0" encoding="utf-8"?>
<EsriMapsInfo xmlns="ESRI.ArcGIS.Mapping.OfficeIntegration.PowerPointInfo">
  <Version>Version1</Version>
  <RequiresSignIn>False</RequiresSignIn>
</EsriMapsInfo>
</file>

<file path=customXml/item26.xml><?xml version="1.0" encoding="utf-8"?>
<EsriMapsInfo xmlns="ESRI.ArcGIS.Mapping.OfficeIntegration.PowerPointInfo">
  <Version>Version1</Version>
  <RequiresSignIn>False</RequiresSignIn>
</EsriMapsInfo>
</file>

<file path=customXml/item3.xml><?xml version="1.0" encoding="utf-8"?>
<EsriMapsInfo xmlns="ESRI.ArcGIS.Mapping.OfficeIntegration.PowerPointInfo">
  <Version>Version1</Version>
  <RequiresSignIn>False</RequiresSignIn>
</EsriMapsInfo>
</file>

<file path=customXml/item4.xml><?xml version="1.0" encoding="utf-8"?>
<EsriMapsInfo xmlns="ESRI.ArcGIS.Mapping.OfficeIntegration.PowerPointInfo">
  <Version>Version1</Version>
  <RequiresSignIn>False</RequiresSignIn>
</EsriMapsInfo>
</file>

<file path=customXml/item5.xml><?xml version="1.0" encoding="utf-8"?>
<EsriMapsInfo xmlns="ESRI.ArcGIS.Mapping.OfficeIntegration.PowerPointInfo">
  <Version>Version1</Version>
  <RequiresSignIn>False</RequiresSignIn>
</EsriMapsInfo>
</file>

<file path=customXml/item6.xml><?xml version="1.0" encoding="utf-8"?>
<EsriMapsInfo xmlns="ESRI.ArcGIS.Mapping.OfficeIntegration.PowerPointInfo">
  <Version>Version1</Version>
  <RequiresSignIn>False</RequiresSignIn>
</EsriMapsInfo>
</file>

<file path=customXml/item7.xml><?xml version="1.0" encoding="utf-8"?>
<EsriMapsInfo xmlns="ESRI.ArcGIS.Mapping.OfficeIntegration.PowerPointInfo">
  <Version>Version1</Version>
  <RequiresSignIn>False</RequiresSignIn>
</EsriMapsInfo>
</file>

<file path=customXml/item8.xml><?xml version="1.0" encoding="utf-8"?>
<EsriMapsInfo xmlns="ESRI.ArcGIS.Mapping.OfficeIntegration.PowerPointInfo">
  <Version>Version1</Version>
  <RequiresSignIn>False</RequiresSignIn>
</EsriMapsInfo>
</file>

<file path=customXml/item9.xml><?xml version="1.0" encoding="utf-8"?>
<EsriMapsInfo xmlns="ESRI.ArcGIS.Mapping.OfficeIntegration.PowerPointInfo">
  <Version>Version1</Version>
  <RequiresSignIn>False</RequiresSignIn>
</EsriMapsInfo>
</file>

<file path=customXml/itemProps1.xml><?xml version="1.0" encoding="utf-8"?>
<ds:datastoreItem xmlns:ds="http://schemas.openxmlformats.org/officeDocument/2006/customXml" ds:itemID="{61D3749D-936F-4382-8C84-57585EA56832}">
  <ds:schemaRefs>
    <ds:schemaRef ds:uri="ESRI.ArcGIS.Mapping.OfficeIntegration.PowerPointInfo"/>
  </ds:schemaRefs>
</ds:datastoreItem>
</file>

<file path=customXml/itemProps10.xml><?xml version="1.0" encoding="utf-8"?>
<ds:datastoreItem xmlns:ds="http://schemas.openxmlformats.org/officeDocument/2006/customXml" ds:itemID="{9C32DFF1-FFF0-45D7-8037-A980F6FA07EE}">
  <ds:schemaRefs>
    <ds:schemaRef ds:uri="ESRI.ArcGIS.Mapping.OfficeIntegration.PowerPointInfo"/>
  </ds:schemaRefs>
</ds:datastoreItem>
</file>

<file path=customXml/itemProps11.xml><?xml version="1.0" encoding="utf-8"?>
<ds:datastoreItem xmlns:ds="http://schemas.openxmlformats.org/officeDocument/2006/customXml" ds:itemID="{A62EF495-210F-40AC-8560-80129EAAF090}">
  <ds:schemaRefs>
    <ds:schemaRef ds:uri="ESRI.ArcGIS.Mapping.OfficeIntegration.PowerPointInfo"/>
  </ds:schemaRefs>
</ds:datastoreItem>
</file>

<file path=customXml/itemProps12.xml><?xml version="1.0" encoding="utf-8"?>
<ds:datastoreItem xmlns:ds="http://schemas.openxmlformats.org/officeDocument/2006/customXml" ds:itemID="{AAE2C517-9474-49E9-BEA1-5F775505FAF3}">
  <ds:schemaRefs>
    <ds:schemaRef ds:uri="ESRI.ArcGIS.Mapping.OfficeIntegration.PowerPointInfo"/>
  </ds:schemaRefs>
</ds:datastoreItem>
</file>

<file path=customXml/itemProps13.xml><?xml version="1.0" encoding="utf-8"?>
<ds:datastoreItem xmlns:ds="http://schemas.openxmlformats.org/officeDocument/2006/customXml" ds:itemID="{CD6F2CD1-FB14-4606-AFF5-0F249C8CF69D}">
  <ds:schemaRefs>
    <ds:schemaRef ds:uri="ESRI.ArcGIS.Mapping.OfficeIntegration.PowerPointInfo"/>
  </ds:schemaRefs>
</ds:datastoreItem>
</file>

<file path=customXml/itemProps14.xml><?xml version="1.0" encoding="utf-8"?>
<ds:datastoreItem xmlns:ds="http://schemas.openxmlformats.org/officeDocument/2006/customXml" ds:itemID="{BA6C5276-8C7A-4862-85A3-13ADAC1E159E}">
  <ds:schemaRefs>
    <ds:schemaRef ds:uri="ESRI.ArcGIS.Mapping.OfficeIntegration.PowerPointInfo"/>
  </ds:schemaRefs>
</ds:datastoreItem>
</file>

<file path=customXml/itemProps15.xml><?xml version="1.0" encoding="utf-8"?>
<ds:datastoreItem xmlns:ds="http://schemas.openxmlformats.org/officeDocument/2006/customXml" ds:itemID="{F418BB8B-86C1-4CF4-9DC0-DF68BBD63AB9}">
  <ds:schemaRefs>
    <ds:schemaRef ds:uri="ESRI.ArcGIS.Mapping.OfficeIntegration.PowerPointInfo"/>
  </ds:schemaRefs>
</ds:datastoreItem>
</file>

<file path=customXml/itemProps16.xml><?xml version="1.0" encoding="utf-8"?>
<ds:datastoreItem xmlns:ds="http://schemas.openxmlformats.org/officeDocument/2006/customXml" ds:itemID="{6DA9BF68-0C99-4912-9681-94C280143134}">
  <ds:schemaRefs>
    <ds:schemaRef ds:uri="ESRI.ArcGIS.Mapping.OfficeIntegration.PowerPointInfo"/>
  </ds:schemaRefs>
</ds:datastoreItem>
</file>

<file path=customXml/itemProps17.xml><?xml version="1.0" encoding="utf-8"?>
<ds:datastoreItem xmlns:ds="http://schemas.openxmlformats.org/officeDocument/2006/customXml" ds:itemID="{305434FA-835F-4DCC-9F65-32BC7740CBC8}">
  <ds:schemaRefs>
    <ds:schemaRef ds:uri="ESRI.ArcGIS.Mapping.OfficeIntegration.PowerPointInfo"/>
  </ds:schemaRefs>
</ds:datastoreItem>
</file>

<file path=customXml/itemProps18.xml><?xml version="1.0" encoding="utf-8"?>
<ds:datastoreItem xmlns:ds="http://schemas.openxmlformats.org/officeDocument/2006/customXml" ds:itemID="{CFB74B68-B198-4C83-86DC-DC5A474C59B1}">
  <ds:schemaRefs>
    <ds:schemaRef ds:uri="ESRI.ArcGIS.Mapping.OfficeIntegration.PowerPointInfo"/>
  </ds:schemaRefs>
</ds:datastoreItem>
</file>

<file path=customXml/itemProps19.xml><?xml version="1.0" encoding="utf-8"?>
<ds:datastoreItem xmlns:ds="http://schemas.openxmlformats.org/officeDocument/2006/customXml" ds:itemID="{3D8CA7CA-7F21-4B33-B44D-D9A3DC910EBE}">
  <ds:schemaRefs>
    <ds:schemaRef ds:uri="ESRI.ArcGIS.Mapping.OfficeIntegration.PowerPointInfo"/>
  </ds:schemaRefs>
</ds:datastoreItem>
</file>

<file path=customXml/itemProps2.xml><?xml version="1.0" encoding="utf-8"?>
<ds:datastoreItem xmlns:ds="http://schemas.openxmlformats.org/officeDocument/2006/customXml" ds:itemID="{AD9A5F04-86D1-4B7C-997B-D80BE1A019FA}">
  <ds:schemaRefs>
    <ds:schemaRef ds:uri="ESRI.ArcGIS.Mapping.OfficeIntegration.PowerPointInfo"/>
  </ds:schemaRefs>
</ds:datastoreItem>
</file>

<file path=customXml/itemProps20.xml><?xml version="1.0" encoding="utf-8"?>
<ds:datastoreItem xmlns:ds="http://schemas.openxmlformats.org/officeDocument/2006/customXml" ds:itemID="{8E0FE3CF-717E-4D06-A010-8CAAC7445782}">
  <ds:schemaRefs>
    <ds:schemaRef ds:uri="ESRI.ArcGIS.Mapping.OfficeIntegration.PowerPointInfo"/>
  </ds:schemaRefs>
</ds:datastoreItem>
</file>

<file path=customXml/itemProps21.xml><?xml version="1.0" encoding="utf-8"?>
<ds:datastoreItem xmlns:ds="http://schemas.openxmlformats.org/officeDocument/2006/customXml" ds:itemID="{6D60AE50-7919-4CC0-94C8-06DA8CE06B5A}">
  <ds:schemaRefs>
    <ds:schemaRef ds:uri="ESRI.ArcGIS.Mapping.OfficeIntegration.PowerPointInfo"/>
  </ds:schemaRefs>
</ds:datastoreItem>
</file>

<file path=customXml/itemProps22.xml><?xml version="1.0" encoding="utf-8"?>
<ds:datastoreItem xmlns:ds="http://schemas.openxmlformats.org/officeDocument/2006/customXml" ds:itemID="{782375D7-DE54-4955-AC5A-822237BB19B8}">
  <ds:schemaRefs>
    <ds:schemaRef ds:uri="ESRI.ArcGIS.Mapping.OfficeIntegration.PowerPointInfo"/>
  </ds:schemaRefs>
</ds:datastoreItem>
</file>

<file path=customXml/itemProps23.xml><?xml version="1.0" encoding="utf-8"?>
<ds:datastoreItem xmlns:ds="http://schemas.openxmlformats.org/officeDocument/2006/customXml" ds:itemID="{8F8370EC-BD92-4317-B2EE-054A4C282353}">
  <ds:schemaRefs>
    <ds:schemaRef ds:uri="ESRI.ArcGIS.Mapping.OfficeIntegration.PowerPointInfo"/>
  </ds:schemaRefs>
</ds:datastoreItem>
</file>

<file path=customXml/itemProps24.xml><?xml version="1.0" encoding="utf-8"?>
<ds:datastoreItem xmlns:ds="http://schemas.openxmlformats.org/officeDocument/2006/customXml" ds:itemID="{296BD7C6-A45F-4165-BEAE-BE324F2F16AC}">
  <ds:schemaRefs>
    <ds:schemaRef ds:uri="ESRI.ArcGIS.Mapping.OfficeIntegration.PowerPointInfo"/>
  </ds:schemaRefs>
</ds:datastoreItem>
</file>

<file path=customXml/itemProps25.xml><?xml version="1.0" encoding="utf-8"?>
<ds:datastoreItem xmlns:ds="http://schemas.openxmlformats.org/officeDocument/2006/customXml" ds:itemID="{8C7F3A0E-F4A8-40F5-B470-212AD5C15B07}">
  <ds:schemaRefs>
    <ds:schemaRef ds:uri="ESRI.ArcGIS.Mapping.OfficeIntegration.PowerPointInfo"/>
  </ds:schemaRefs>
</ds:datastoreItem>
</file>

<file path=customXml/itemProps26.xml><?xml version="1.0" encoding="utf-8"?>
<ds:datastoreItem xmlns:ds="http://schemas.openxmlformats.org/officeDocument/2006/customXml" ds:itemID="{63B7F515-FE6C-4EFD-AAC1-C7F22923ACF8}">
  <ds:schemaRefs>
    <ds:schemaRef ds:uri="ESRI.ArcGIS.Mapping.OfficeIntegration.PowerPointInfo"/>
  </ds:schemaRefs>
</ds:datastoreItem>
</file>

<file path=customXml/itemProps3.xml><?xml version="1.0" encoding="utf-8"?>
<ds:datastoreItem xmlns:ds="http://schemas.openxmlformats.org/officeDocument/2006/customXml" ds:itemID="{65420120-AC94-4991-A268-8AAEFEA2C0F3}">
  <ds:schemaRefs>
    <ds:schemaRef ds:uri="ESRI.ArcGIS.Mapping.OfficeIntegration.PowerPointInfo"/>
  </ds:schemaRefs>
</ds:datastoreItem>
</file>

<file path=customXml/itemProps4.xml><?xml version="1.0" encoding="utf-8"?>
<ds:datastoreItem xmlns:ds="http://schemas.openxmlformats.org/officeDocument/2006/customXml" ds:itemID="{E8F85DF7-3DDF-4D07-BBC9-CF21A20B8FA8}">
  <ds:schemaRefs>
    <ds:schemaRef ds:uri="ESRI.ArcGIS.Mapping.OfficeIntegration.PowerPointInfo"/>
  </ds:schemaRefs>
</ds:datastoreItem>
</file>

<file path=customXml/itemProps5.xml><?xml version="1.0" encoding="utf-8"?>
<ds:datastoreItem xmlns:ds="http://schemas.openxmlformats.org/officeDocument/2006/customXml" ds:itemID="{6C37B4D2-292B-4105-9218-6E0EBFC176A8}">
  <ds:schemaRefs>
    <ds:schemaRef ds:uri="ESRI.ArcGIS.Mapping.OfficeIntegration.PowerPointInfo"/>
  </ds:schemaRefs>
</ds:datastoreItem>
</file>

<file path=customXml/itemProps6.xml><?xml version="1.0" encoding="utf-8"?>
<ds:datastoreItem xmlns:ds="http://schemas.openxmlformats.org/officeDocument/2006/customXml" ds:itemID="{F698EAAB-ED7A-47E7-A601-B4DC4B991210}">
  <ds:schemaRefs>
    <ds:schemaRef ds:uri="ESRI.ArcGIS.Mapping.OfficeIntegration.PowerPointInfo"/>
  </ds:schemaRefs>
</ds:datastoreItem>
</file>

<file path=customXml/itemProps7.xml><?xml version="1.0" encoding="utf-8"?>
<ds:datastoreItem xmlns:ds="http://schemas.openxmlformats.org/officeDocument/2006/customXml" ds:itemID="{FEFFCF47-FEC6-43DB-A5FB-3C86CACD890B}">
  <ds:schemaRefs>
    <ds:schemaRef ds:uri="ESRI.ArcGIS.Mapping.OfficeIntegration.PowerPointInfo"/>
  </ds:schemaRefs>
</ds:datastoreItem>
</file>

<file path=customXml/itemProps8.xml><?xml version="1.0" encoding="utf-8"?>
<ds:datastoreItem xmlns:ds="http://schemas.openxmlformats.org/officeDocument/2006/customXml" ds:itemID="{F309BEAC-3A44-490B-91CD-947157B82692}">
  <ds:schemaRefs>
    <ds:schemaRef ds:uri="ESRI.ArcGIS.Mapping.OfficeIntegration.PowerPointInfo"/>
  </ds:schemaRefs>
</ds:datastoreItem>
</file>

<file path=customXml/itemProps9.xml><?xml version="1.0" encoding="utf-8"?>
<ds:datastoreItem xmlns:ds="http://schemas.openxmlformats.org/officeDocument/2006/customXml" ds:itemID="{FC543261-3191-4806-A029-9C8574ABB9EB}">
  <ds:schemaRefs>
    <ds:schemaRef ds:uri="ESRI.ArcGIS.Mapping.OfficeIntegration.PowerPointInfo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3348</TotalTime>
  <Words>298</Words>
  <Application>Microsoft Office PowerPoint</Application>
  <PresentationFormat>On-screen Show (4:3)</PresentationFormat>
  <Paragraphs>141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Judson, Richard</dc:creator>
  <cp:lastModifiedBy>Judson, Richard</cp:lastModifiedBy>
  <cp:revision>48</cp:revision>
  <cp:lastPrinted>2016-02-19T15:06:19Z</cp:lastPrinted>
  <dcterms:created xsi:type="dcterms:W3CDTF">2016-02-01T18:45:18Z</dcterms:created>
  <dcterms:modified xsi:type="dcterms:W3CDTF">2016-09-01T17:39:09Z</dcterms:modified>
</cp:coreProperties>
</file>